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62" r:id="rId3"/>
    <p:sldId id="319" r:id="rId4"/>
    <p:sldId id="320" r:id="rId5"/>
    <p:sldId id="333" r:id="rId6"/>
    <p:sldId id="323" r:id="rId7"/>
    <p:sldId id="326" r:id="rId8"/>
    <p:sldId id="327" r:id="rId9"/>
    <p:sldId id="324" r:id="rId10"/>
    <p:sldId id="328" r:id="rId11"/>
    <p:sldId id="329" r:id="rId12"/>
    <p:sldId id="330" r:id="rId13"/>
    <p:sldId id="300" r:id="rId14"/>
    <p:sldId id="325" r:id="rId15"/>
    <p:sldId id="302" r:id="rId16"/>
    <p:sldId id="267" r:id="rId17"/>
    <p:sldId id="316" r:id="rId18"/>
    <p:sldId id="303" r:id="rId19"/>
    <p:sldId id="305" r:id="rId20"/>
    <p:sldId id="315" r:id="rId21"/>
    <p:sldId id="307" r:id="rId22"/>
    <p:sldId id="308" r:id="rId23"/>
    <p:sldId id="332" r:id="rId24"/>
    <p:sldId id="309" r:id="rId25"/>
    <p:sldId id="310" r:id="rId26"/>
    <p:sldId id="312" r:id="rId27"/>
    <p:sldId id="271" r:id="rId28"/>
    <p:sldId id="313" r:id="rId29"/>
    <p:sldId id="314" r:id="rId30"/>
    <p:sldId id="272" r:id="rId31"/>
    <p:sldId id="273" r:id="rId32"/>
    <p:sldId id="275" r:id="rId33"/>
    <p:sldId id="290" r:id="rId34"/>
    <p:sldId id="276" r:id="rId35"/>
    <p:sldId id="277" r:id="rId36"/>
    <p:sldId id="263" r:id="rId37"/>
    <p:sldId id="299" r:id="rId38"/>
    <p:sldId id="306" r:id="rId39"/>
    <p:sldId id="304" r:id="rId40"/>
    <p:sldId id="268" r:id="rId41"/>
    <p:sldId id="281" r:id="rId42"/>
    <p:sldId id="293" r:id="rId43"/>
    <p:sldId id="331" r:id="rId44"/>
    <p:sldId id="294" r:id="rId45"/>
    <p:sldId id="318" r:id="rId46"/>
    <p:sldId id="298" r:id="rId47"/>
    <p:sldId id="296" r:id="rId48"/>
    <p:sldId id="264" r:id="rId49"/>
    <p:sldId id="265" r:id="rId50"/>
    <p:sldId id="289" r:id="rId51"/>
    <p:sldId id="266" r:id="rId52"/>
    <p:sldId id="274" r:id="rId53"/>
    <p:sldId id="269" r:id="rId54"/>
    <p:sldId id="284" r:id="rId55"/>
    <p:sldId id="291" r:id="rId56"/>
    <p:sldId id="285" r:id="rId57"/>
    <p:sldId id="286" r:id="rId58"/>
    <p:sldId id="270" r:id="rId59"/>
    <p:sldId id="282" r:id="rId60"/>
    <p:sldId id="287" r:id="rId61"/>
    <p:sldId id="288" r:id="rId62"/>
    <p:sldId id="28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E81"/>
    <a:srgbClr val="00B0F0"/>
    <a:srgbClr val="4472C4"/>
    <a:srgbClr val="C9D0DE"/>
    <a:srgbClr val="94A5BB"/>
    <a:srgbClr val="8497B0"/>
    <a:srgbClr val="C1CBDE"/>
    <a:srgbClr val="D0D8E4"/>
    <a:srgbClr val="1A73DE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09B8CB53-0EC6-4829-BB41-5043D829B6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0103706A-D146-4D70-9037-C6D86E35C4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개요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내용    </a:t>
            </a:r>
            <a:r>
              <a:rPr lang="en-US" altLang="ko-KR"/>
              <a:t>: </a:t>
            </a:r>
            <a:r>
              <a:rPr lang="ko-KR" altLang="en-US"/>
              <a:t>데이터사전 예시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키워드 </a:t>
            </a:r>
            <a:r>
              <a:rPr lang="en-US" altLang="ko-KR"/>
              <a:t>: </a:t>
            </a:r>
            <a:r>
              <a:rPr lang="ko-KR" altLang="en-US"/>
              <a:t>실제 예시</a:t>
            </a:r>
            <a:endParaRPr lang="en-US" altLang="ko-KR"/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ABBA3BF-9A23-4C47-954B-A8CF928DC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AF63FBEC-D77E-477E-AC53-2874F00CD6E6}" type="slidenum">
              <a:rPr kumimoji="0" lang="en-US" altLang="ko-KR"/>
              <a:pPr latinLnBrk="0"/>
              <a:t>14</a:t>
            </a:fld>
            <a:endParaRPr kumimoji="0"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9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91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09B8CB53-0EC6-4829-BB41-5043D829B6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0103706A-D146-4D70-9037-C6D86E35C4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개요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내용    </a:t>
            </a:r>
            <a:r>
              <a:rPr lang="en-US" altLang="ko-KR"/>
              <a:t>: </a:t>
            </a:r>
            <a:r>
              <a:rPr lang="ko-KR" altLang="en-US"/>
              <a:t>데이터사전 예시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키워드 </a:t>
            </a:r>
            <a:r>
              <a:rPr lang="en-US" altLang="ko-KR"/>
              <a:t>: </a:t>
            </a:r>
            <a:r>
              <a:rPr lang="ko-KR" altLang="en-US"/>
              <a:t>실제 예시</a:t>
            </a:r>
            <a:endParaRPr lang="en-US" altLang="ko-KR"/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ABBA3BF-9A23-4C47-954B-A8CF928DC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AF63FBEC-D77E-477E-AC53-2874F00CD6E6}" type="slidenum">
              <a:rPr kumimoji="0" lang="en-US" altLang="ko-KR"/>
              <a:pPr latinLnBrk="0"/>
              <a:t>5</a:t>
            </a:fld>
            <a:endParaRPr kumimoji="0" lang="en-US" altLang="ko-KR"/>
          </a:p>
        </p:txBody>
      </p:sp>
    </p:spTree>
    <p:extLst>
      <p:ext uri="{BB962C8B-B14F-4D97-AF65-F5344CB8AC3E}">
        <p14:creationId xmlns:p14="http://schemas.microsoft.com/office/powerpoint/2010/main" val="3330671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78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38.png"/><Relationship Id="rId26" Type="http://schemas.openxmlformats.org/officeDocument/2006/relationships/image" Target="../media/image44.png"/><Relationship Id="rId39" Type="http://schemas.openxmlformats.org/officeDocument/2006/relationships/image" Target="../media/image56.png"/><Relationship Id="rId21" Type="http://schemas.microsoft.com/office/2007/relationships/hdphoto" Target="../media/hdphoto7.wdp"/><Relationship Id="rId34" Type="http://schemas.openxmlformats.org/officeDocument/2006/relationships/image" Target="../media/image51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37.png"/><Relationship Id="rId25" Type="http://schemas.openxmlformats.org/officeDocument/2006/relationships/image" Target="../media/image43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24" Type="http://schemas.openxmlformats.org/officeDocument/2006/relationships/image" Target="../media/image42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20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3.png"/><Relationship Id="rId10" Type="http://schemas.microsoft.com/office/2007/relationships/hdphoto" Target="../media/hdphoto2.wdp"/><Relationship Id="rId19" Type="http://schemas.openxmlformats.org/officeDocument/2006/relationships/image" Target="../media/image39.png"/><Relationship Id="rId31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Relationship Id="rId22" Type="http://schemas.openxmlformats.org/officeDocument/2006/relationships/image" Target="../media/image22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2.png"/><Relationship Id="rId8" Type="http://schemas.microsoft.com/office/2007/relationships/hdphoto" Target="../media/hdphoto1.wdp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59.pn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7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14.png"/><Relationship Id="rId10" Type="http://schemas.microsoft.com/office/2007/relationships/hdphoto" Target="../media/hdphoto2.wdp"/><Relationship Id="rId19" Type="http://schemas.openxmlformats.org/officeDocument/2006/relationships/image" Target="../media/image60.png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Relationship Id="rId22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16.png"/><Relationship Id="rId3" Type="http://schemas.openxmlformats.org/officeDocument/2006/relationships/image" Target="../media/image33.png"/><Relationship Id="rId21" Type="http://schemas.openxmlformats.org/officeDocument/2006/relationships/image" Target="../media/image64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3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microsoft.com/office/2007/relationships/hdphoto" Target="../media/hdphoto2.wdp"/><Relationship Id="rId19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6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66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68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69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70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61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34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3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5" Type="http://schemas.openxmlformats.org/officeDocument/2006/relationships/image" Target="../media/image75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4.jp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8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0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34" Type="http://schemas.openxmlformats.org/officeDocument/2006/relationships/image" Target="../media/image54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49.png"/><Relationship Id="rId25" Type="http://schemas.microsoft.com/office/2007/relationships/hdphoto" Target="../media/hdphoto7.wdp"/><Relationship Id="rId3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.png"/><Relationship Id="rId20" Type="http://schemas.openxmlformats.org/officeDocument/2006/relationships/image" Target="../media/image5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24" Type="http://schemas.openxmlformats.org/officeDocument/2006/relationships/image" Target="../media/image40.png"/><Relationship Id="rId32" Type="http://schemas.openxmlformats.org/officeDocument/2006/relationships/image" Target="../media/image45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10" Type="http://schemas.microsoft.com/office/2007/relationships/hdphoto" Target="../media/hdphoto4.wdp"/><Relationship Id="rId19" Type="http://schemas.openxmlformats.org/officeDocument/2006/relationships/image" Target="../media/image51.png"/><Relationship Id="rId31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7.png"/><Relationship Id="rId22" Type="http://schemas.openxmlformats.org/officeDocument/2006/relationships/image" Target="../media/image38.png"/><Relationship Id="rId27" Type="http://schemas.openxmlformats.org/officeDocument/2006/relationships/image" Target="../media/image41.png"/><Relationship Id="rId30" Type="http://schemas.openxmlformats.org/officeDocument/2006/relationships/image" Target="../media/image43.png"/><Relationship Id="rId8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1.png"/><Relationship Id="rId18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40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23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9.png"/><Relationship Id="rId22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.wdp"/><Relationship Id="rId5" Type="http://schemas.openxmlformats.org/officeDocument/2006/relationships/image" Target="../media/image34.png"/><Relationship Id="rId15" Type="http://schemas.microsoft.com/office/2007/relationships/hdphoto" Target="../media/hdphoto4.wdp"/><Relationship Id="rId10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microsoft.com/office/2007/relationships/hdphoto" Target="../media/hdphoto1.wdp"/><Relationship Id="rId1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19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srgbClr val="5F6E81"/>
                </a:solidFill>
              </a:rPr>
              <a:t>딥러닝</a:t>
            </a:r>
            <a:r>
              <a:rPr lang="ko-KR" altLang="en-US" sz="4400" b="1" i="1" kern="0" dirty="0">
                <a:solidFill>
                  <a:srgbClr val="5F6E81"/>
                </a:solidFill>
              </a:rPr>
              <a:t> 기반의 </a:t>
            </a:r>
            <a:endParaRPr lang="en-US" altLang="ko-KR" sz="4400" b="1" i="1" kern="0" dirty="0">
              <a:solidFill>
                <a:srgbClr val="5F6E8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srgbClr val="5F6E81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9105"/>
              </p:ext>
            </p:extLst>
          </p:nvPr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pic>
        <p:nvPicPr>
          <p:cNvPr id="55" name="Picture 102" descr="화살표">
            <a:extLst>
              <a:ext uri="{FF2B5EF4-FFF2-40B4-BE49-F238E27FC236}">
                <a16:creationId xmlns:a16="http://schemas.microsoft.com/office/drawing/2014/main" id="{C8F5F4A4-3068-44FC-87DF-2AE81CC4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2891325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35DEAD-263B-4DE1-9656-BE3CE7C68509}"/>
              </a:ext>
            </a:extLst>
          </p:cNvPr>
          <p:cNvSpPr/>
          <p:nvPr/>
        </p:nvSpPr>
        <p:spPr>
          <a:xfrm>
            <a:off x="6377778" y="2704490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쉽게</a:t>
            </a:r>
            <a:r>
              <a:rPr lang="en-US" altLang="ko-KR" sz="1600" b="1" i="1" dirty="0">
                <a:solidFill>
                  <a:schemeClr val="tx2"/>
                </a:solidFill>
              </a:rPr>
              <a:t> </a:t>
            </a:r>
            <a:r>
              <a:rPr lang="ko-KR" altLang="en-US" sz="1600" b="1" i="1" dirty="0">
                <a:solidFill>
                  <a:schemeClr val="tx2"/>
                </a:solidFill>
              </a:rPr>
              <a:t>자동화 가능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5" name="Picture 102" descr="화살표">
            <a:extLst>
              <a:ext uri="{FF2B5EF4-FFF2-40B4-BE49-F238E27FC236}">
                <a16:creationId xmlns:a16="http://schemas.microsoft.com/office/drawing/2014/main" id="{52196F14-B90C-4974-8753-F6BB7B7F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3874428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D9FA9B7-B498-43C7-B5EE-0F83358D5301}"/>
              </a:ext>
            </a:extLst>
          </p:cNvPr>
          <p:cNvSpPr/>
          <p:nvPr/>
        </p:nvSpPr>
        <p:spPr>
          <a:xfrm>
            <a:off x="6377778" y="3687593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단어를 등록하고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다시 작업수행 필요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7" name="Picture 102" descr="화살표">
            <a:extLst>
              <a:ext uri="{FF2B5EF4-FFF2-40B4-BE49-F238E27FC236}">
                <a16:creationId xmlns:a16="http://schemas.microsoft.com/office/drawing/2014/main" id="{B750FBBC-2596-4326-9B18-9E5C613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4826786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E95663A-E07C-4977-A613-2D9A8C2B2F15}"/>
              </a:ext>
            </a:extLst>
          </p:cNvPr>
          <p:cNvSpPr/>
          <p:nvPr/>
        </p:nvSpPr>
        <p:spPr>
          <a:xfrm>
            <a:off x="6377778" y="4639951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띄어쓰기를 하면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첫번째 경우와 동일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70" name="Picture 102" descr="화살표">
            <a:extLst>
              <a:ext uri="{FF2B5EF4-FFF2-40B4-BE49-F238E27FC236}">
                <a16:creationId xmlns:a16="http://schemas.microsoft.com/office/drawing/2014/main" id="{7A2E380C-C4A0-4978-BC66-E50A2BAF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5782567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D97F185-2C23-4ABB-8EB2-151FFE116AB5}"/>
              </a:ext>
            </a:extLst>
          </p:cNvPr>
          <p:cNvSpPr/>
          <p:nvPr/>
        </p:nvSpPr>
        <p:spPr>
          <a:xfrm>
            <a:off x="6377778" y="5454776"/>
            <a:ext cx="5363818" cy="89522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분해된 단어 중 하나라도 존재하지 않으면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띄어쓰기를 하고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단어에도 등록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23934CF-E0E9-49B7-9006-B71B3F4BFC86}"/>
              </a:ext>
            </a:extLst>
          </p:cNvPr>
          <p:cNvSpPr/>
          <p:nvPr/>
        </p:nvSpPr>
        <p:spPr>
          <a:xfrm>
            <a:off x="6377779" y="1883438"/>
            <a:ext cx="5363818" cy="627990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>
                <a:solidFill>
                  <a:schemeClr val="tx2"/>
                </a:solidFill>
              </a:rPr>
              <a:t>설명</a:t>
            </a:r>
            <a:endParaRPr lang="en-US" sz="24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1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/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pic>
        <p:nvPicPr>
          <p:cNvPr id="55" name="Picture 102" descr="화살표">
            <a:extLst>
              <a:ext uri="{FF2B5EF4-FFF2-40B4-BE49-F238E27FC236}">
                <a16:creationId xmlns:a16="http://schemas.microsoft.com/office/drawing/2014/main" id="{C8F5F4A4-3068-44FC-87DF-2AE81CC4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2891325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35DEAD-263B-4DE1-9656-BE3CE7C68509}"/>
              </a:ext>
            </a:extLst>
          </p:cNvPr>
          <p:cNvSpPr/>
          <p:nvPr/>
        </p:nvSpPr>
        <p:spPr>
          <a:xfrm>
            <a:off x="6377778" y="2704490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일반적인 형태로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일반적인 프로그램으로 가능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5" name="Picture 102" descr="화살표">
            <a:extLst>
              <a:ext uri="{FF2B5EF4-FFF2-40B4-BE49-F238E27FC236}">
                <a16:creationId xmlns:a16="http://schemas.microsoft.com/office/drawing/2014/main" id="{52196F14-B90C-4974-8753-F6BB7B7F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3874428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D9FA9B7-B498-43C7-B5EE-0F83358D5301}"/>
              </a:ext>
            </a:extLst>
          </p:cNvPr>
          <p:cNvSpPr/>
          <p:nvPr/>
        </p:nvSpPr>
        <p:spPr>
          <a:xfrm>
            <a:off x="6377778" y="3595888"/>
            <a:ext cx="5363818" cy="816588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i="1" dirty="0" err="1">
                <a:solidFill>
                  <a:schemeClr val="tx2"/>
                </a:solidFill>
              </a:rPr>
              <a:t>SoyNLPy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en-US" altLang="ko-KR" sz="1600" b="1" i="1" dirty="0" err="1">
                <a:solidFill>
                  <a:schemeClr val="tx2"/>
                </a:solidFill>
              </a:rPr>
              <a:t>KoNLPy</a:t>
            </a:r>
            <a:r>
              <a:rPr lang="en-US" altLang="ko-KR" sz="1600" b="1" i="1" dirty="0">
                <a:solidFill>
                  <a:schemeClr val="tx2"/>
                </a:solidFill>
              </a:rPr>
              <a:t> </a:t>
            </a:r>
            <a:r>
              <a:rPr lang="ko-KR" altLang="en-US" sz="1600" b="1" i="1" dirty="0">
                <a:solidFill>
                  <a:schemeClr val="tx2"/>
                </a:solidFill>
              </a:rPr>
              <a:t>등과 같은 패키지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라이브러리를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이용하여 명사추출 가능</a:t>
            </a:r>
            <a:r>
              <a:rPr lang="en-US" altLang="ko-KR" sz="1600" b="1" i="1" dirty="0">
                <a:solidFill>
                  <a:srgbClr val="FF0000"/>
                </a:solidFill>
              </a:rPr>
              <a:t>( </a:t>
            </a:r>
            <a:r>
              <a:rPr lang="ko-KR" altLang="en-US" sz="1600" b="1" i="1" dirty="0">
                <a:solidFill>
                  <a:srgbClr val="FF0000"/>
                </a:solidFill>
              </a:rPr>
              <a:t>단어 등록 수작업 필요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pic>
        <p:nvPicPr>
          <p:cNvPr id="67" name="Picture 102" descr="화살표">
            <a:extLst>
              <a:ext uri="{FF2B5EF4-FFF2-40B4-BE49-F238E27FC236}">
                <a16:creationId xmlns:a16="http://schemas.microsoft.com/office/drawing/2014/main" id="{B750FBBC-2596-4326-9B18-9E5C613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4826786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E95663A-E07C-4977-A613-2D9A8C2B2F15}"/>
              </a:ext>
            </a:extLst>
          </p:cNvPr>
          <p:cNvSpPr/>
          <p:nvPr/>
        </p:nvSpPr>
        <p:spPr>
          <a:xfrm>
            <a:off x="6377778" y="4527084"/>
            <a:ext cx="5363818" cy="816587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단어가 모두 들어있는 경우</a:t>
            </a:r>
            <a:r>
              <a:rPr lang="en-US" altLang="ko-KR" sz="1600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띄어쓰기를 하는 솔루션 존재</a:t>
            </a:r>
            <a:r>
              <a:rPr lang="en-US" altLang="ko-KR" sz="1600" b="1" i="1" dirty="0">
                <a:solidFill>
                  <a:schemeClr val="tx2"/>
                </a:solidFill>
              </a:rPr>
              <a:t>(</a:t>
            </a:r>
            <a:r>
              <a:rPr lang="ko-KR" altLang="en-US" sz="1600" b="1" i="1" dirty="0">
                <a:solidFill>
                  <a:schemeClr val="tx2"/>
                </a:solidFill>
              </a:rPr>
              <a:t>메타시스템</a:t>
            </a:r>
            <a:r>
              <a:rPr lang="en-US" altLang="ko-KR" sz="1600" b="1" i="1" dirty="0">
                <a:solidFill>
                  <a:schemeClr val="tx2"/>
                </a:solidFill>
              </a:rPr>
              <a:t>)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70" name="Picture 102" descr="화살표">
            <a:extLst>
              <a:ext uri="{FF2B5EF4-FFF2-40B4-BE49-F238E27FC236}">
                <a16:creationId xmlns:a16="http://schemas.microsoft.com/office/drawing/2014/main" id="{7A2E380C-C4A0-4978-BC66-E50A2BAF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5782567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D97F185-2C23-4ABB-8EB2-151FFE116AB5}"/>
              </a:ext>
            </a:extLst>
          </p:cNvPr>
          <p:cNvSpPr/>
          <p:nvPr/>
        </p:nvSpPr>
        <p:spPr>
          <a:xfrm>
            <a:off x="6377778" y="5454776"/>
            <a:ext cx="5363818" cy="89522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단어등록 없이는 결과가 나오지 않음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en-US" sz="1600" b="1" i="1" dirty="0">
                <a:solidFill>
                  <a:schemeClr val="tx2"/>
                </a:solidFill>
              </a:rPr>
              <a:t>(</a:t>
            </a:r>
            <a:r>
              <a:rPr lang="ko-KR" altLang="en-US" sz="1600" b="1" i="1" dirty="0">
                <a:solidFill>
                  <a:schemeClr val="tx2"/>
                </a:solidFill>
              </a:rPr>
              <a:t>메타시스템도 분해된 단어 중 하나라도 존재하지 않는 경우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먼저 단어를 등록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ko-KR" altLang="en-US" sz="1600" b="1" i="1" dirty="0">
                <a:solidFill>
                  <a:schemeClr val="tx2"/>
                </a:solidFill>
              </a:rPr>
              <a:t>하여야 결과를 확인가능</a:t>
            </a:r>
            <a:r>
              <a:rPr lang="en-US" altLang="ko-KR" sz="1600" b="1" i="1" dirty="0">
                <a:solidFill>
                  <a:schemeClr val="tx2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23934CF-E0E9-49B7-9006-B71B3F4BFC86}"/>
              </a:ext>
            </a:extLst>
          </p:cNvPr>
          <p:cNvSpPr/>
          <p:nvPr/>
        </p:nvSpPr>
        <p:spPr>
          <a:xfrm>
            <a:off x="6377779" y="1883438"/>
            <a:ext cx="5363818" cy="627990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유사 솔루션</a:t>
            </a:r>
            <a:endParaRPr lang="en-US" sz="2400" b="1" i="1" dirty="0">
              <a:solidFill>
                <a:schemeClr val="tx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F46521-CA35-4976-88B3-A3CBA7A37195}"/>
              </a:ext>
            </a:extLst>
          </p:cNvPr>
          <p:cNvSpPr/>
          <p:nvPr/>
        </p:nvSpPr>
        <p:spPr>
          <a:xfrm>
            <a:off x="1133390" y="5444616"/>
            <a:ext cx="4799888" cy="8952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02C201A-45FC-4F07-91EF-F923A805C6A1}"/>
              </a:ext>
            </a:extLst>
          </p:cNvPr>
          <p:cNvSpPr/>
          <p:nvPr/>
        </p:nvSpPr>
        <p:spPr>
          <a:xfrm rot="16200000">
            <a:off x="4000782" y="3225581"/>
            <a:ext cx="4789880" cy="1452877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08254"/>
              </p:ext>
            </p:extLst>
          </p:nvPr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223D29-1510-4E75-9E08-26497AAAA019}"/>
              </a:ext>
            </a:extLst>
          </p:cNvPr>
          <p:cNvSpPr/>
          <p:nvPr/>
        </p:nvSpPr>
        <p:spPr>
          <a:xfrm>
            <a:off x="1133390" y="5435600"/>
            <a:ext cx="4799888" cy="904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5C2C74-BE62-4E05-A4AE-F36C76B2D7B0}"/>
              </a:ext>
            </a:extLst>
          </p:cNvPr>
          <p:cNvSpPr/>
          <p:nvPr/>
        </p:nvSpPr>
        <p:spPr>
          <a:xfrm>
            <a:off x="1133390" y="1656079"/>
            <a:ext cx="4799888" cy="376936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74A73DB-586D-4E04-87A6-CEC0EC22EFA3}"/>
              </a:ext>
            </a:extLst>
          </p:cNvPr>
          <p:cNvSpPr/>
          <p:nvPr/>
        </p:nvSpPr>
        <p:spPr>
          <a:xfrm>
            <a:off x="7120262" y="1543084"/>
            <a:ext cx="4162739" cy="4803876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EB36967-756B-465D-A2D9-08F6CBE1C4A9}"/>
              </a:ext>
            </a:extLst>
          </p:cNvPr>
          <p:cNvSpPr/>
          <p:nvPr/>
        </p:nvSpPr>
        <p:spPr>
          <a:xfrm>
            <a:off x="7122161" y="1046480"/>
            <a:ext cx="4160840" cy="1685352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띄어쓰기에 무관하고</a:t>
            </a:r>
            <a:r>
              <a:rPr lang="en-US" altLang="ko-KR" sz="2400" b="1" i="1" dirty="0">
                <a:solidFill>
                  <a:schemeClr val="tx2"/>
                </a:solidFill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단어 등록하는 수작업</a:t>
            </a:r>
            <a:endParaRPr lang="en-US" altLang="ko-KR" sz="2400" b="1" i="1" dirty="0">
              <a:solidFill>
                <a:schemeClr val="tx2"/>
              </a:solidFill>
            </a:endParaRP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없이 용어와 단어를 </a:t>
            </a:r>
            <a:endParaRPr lang="en-US" altLang="ko-KR" sz="2400" b="1" i="1" dirty="0">
              <a:solidFill>
                <a:schemeClr val="tx2"/>
              </a:solidFill>
            </a:endParaRP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생성하는 시스템 개발</a:t>
            </a:r>
            <a:endParaRPr lang="en-US" sz="2400" b="1" i="1" dirty="0">
              <a:solidFill>
                <a:schemeClr val="tx2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99D19B0-5C24-47A5-90BD-36AF6E4FF385}"/>
              </a:ext>
            </a:extLst>
          </p:cNvPr>
          <p:cNvSpPr/>
          <p:nvPr/>
        </p:nvSpPr>
        <p:spPr>
          <a:xfrm>
            <a:off x="7613235" y="2863151"/>
            <a:ext cx="3540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띄어쓰기가 되어있을 때</a:t>
            </a:r>
            <a:r>
              <a:rPr lang="en-US" altLang="ko-KR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패키지</a:t>
            </a:r>
            <a:r>
              <a:rPr lang="en-US" altLang="ko-KR" b="1" i="1" dirty="0">
                <a:solidFill>
                  <a:schemeClr val="tx2"/>
                </a:solidFill>
              </a:rPr>
              <a:t>, </a:t>
            </a:r>
            <a:r>
              <a:rPr lang="ko-KR" altLang="en-US" b="1" i="1" dirty="0">
                <a:solidFill>
                  <a:schemeClr val="tx2"/>
                </a:solidFill>
              </a:rPr>
              <a:t>라이브러리를 이용하여</a:t>
            </a:r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명사를 추출하나</a:t>
            </a:r>
            <a:r>
              <a:rPr lang="en-US" altLang="ko-KR" b="1" i="1" dirty="0">
                <a:solidFill>
                  <a:schemeClr val="tx2"/>
                </a:solidFill>
              </a:rPr>
              <a:t>, 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없는 단어는 생성하지 못함</a:t>
            </a:r>
            <a:endParaRPr lang="en-US" altLang="ko-KR" b="1" i="1" dirty="0">
              <a:solidFill>
                <a:schemeClr val="tx2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9E0D0D-7D7F-4425-932C-58282BB202DB}"/>
              </a:ext>
            </a:extLst>
          </p:cNvPr>
          <p:cNvSpPr/>
          <p:nvPr/>
        </p:nvSpPr>
        <p:spPr>
          <a:xfrm>
            <a:off x="7583087" y="4228614"/>
            <a:ext cx="3540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단어가 모두 존재할 때</a:t>
            </a:r>
            <a:r>
              <a:rPr lang="en-US" altLang="ko-KR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띄어쓰기를 수행하여 명사를</a:t>
            </a:r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추출하는 솔루션이 있음</a:t>
            </a:r>
            <a:endParaRPr lang="en-US" altLang="ko-KR" b="1" i="1" dirty="0">
              <a:solidFill>
                <a:schemeClr val="tx2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5AC673-12CB-46A6-B0FC-180B539094FB}"/>
              </a:ext>
            </a:extLst>
          </p:cNvPr>
          <p:cNvSpPr/>
          <p:nvPr/>
        </p:nvSpPr>
        <p:spPr>
          <a:xfrm>
            <a:off x="7613235" y="5325382"/>
            <a:ext cx="3540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rgbClr val="FF0000"/>
                </a:solidFill>
              </a:rPr>
              <a:t>단어가 하나라도 없으면</a:t>
            </a:r>
            <a:endParaRPr lang="en-US" altLang="ko-KR" b="1" i="1" dirty="0">
              <a:solidFill>
                <a:srgbClr val="FF0000"/>
              </a:solidFill>
            </a:endParaRPr>
          </a:p>
          <a:p>
            <a:pPr algn="just"/>
            <a:r>
              <a:rPr lang="ko-KR" altLang="en-US" b="1" i="1" dirty="0">
                <a:solidFill>
                  <a:srgbClr val="FF0000"/>
                </a:solidFill>
              </a:rPr>
              <a:t>결과가 나오지 않음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3F1EF9E-9F03-49D2-9E6A-ADD819BA17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5383547"/>
            <a:ext cx="275797" cy="23688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67DF7B4-FCE5-461F-9791-39C66A6A84D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4278142"/>
            <a:ext cx="275797" cy="2368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0DE8F9-BA31-48AE-94A1-CCE66D356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2898672"/>
            <a:ext cx="275797" cy="2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4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계좌거래시각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계좌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거래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계좌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거래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5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spc="-100" dirty="0" err="1">
                        <a:solidFill>
                          <a:schemeClr val="tx2"/>
                        </a:solidFill>
                      </a:rPr>
                      <a:t>acnut_delng_tm</a:t>
                    </a:r>
                    <a:endParaRPr lang="en-US" sz="1500" b="1" i="1" spc="-100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93451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94338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607224-9018-44D4-BEEC-63E29F63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CDD2E9"/>
                </a:solidFill>
                <a:effectLst/>
                <a:latin typeface="Arial Unicode MS"/>
                <a:ea typeface="Hack"/>
              </a:rPr>
              <a:t>ACNUT_DELNG_TM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6">
            <a:extLst>
              <a:ext uri="{FF2B5EF4-FFF2-40B4-BE49-F238E27FC236}">
                <a16:creationId xmlns:a16="http://schemas.microsoft.com/office/drawing/2014/main" id="{4C41E6C4-F662-4356-B8FF-CB917B6C115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5703-53DA-4C10-8A33-3D15AB759588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0FB75E9-B6C8-457D-9C62-6367CD04C1D3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3" name="양쪽 모서리가 둥근 사각형 5">
                <a:extLst>
                  <a:ext uri="{FF2B5EF4-FFF2-40B4-BE49-F238E27FC236}">
                    <a16:creationId xmlns:a16="http://schemas.microsoft.com/office/drawing/2014/main" id="{29708D13-998E-4FCA-8737-F2969B2B555D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644DAAA-E82A-4478-9C6A-F90C29931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3B424B7-6265-4F99-B060-7D6E3E58AA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B5E235-CE57-4B17-9E21-7824811BC506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7" name="모서리가 둥근 직사각형 24">
                  <a:extLst>
                    <a:ext uri="{FF2B5EF4-FFF2-40B4-BE49-F238E27FC236}">
                      <a16:creationId xmlns:a16="http://schemas.microsoft.com/office/drawing/2014/main" id="{0B6670A7-DAD0-42AF-833A-7C73A94EB8A9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모서리가 둥근 직사각형 25">
                  <a:extLst>
                    <a:ext uri="{FF2B5EF4-FFF2-40B4-BE49-F238E27FC236}">
                      <a16:creationId xmlns:a16="http://schemas.microsoft.com/office/drawing/2014/main" id="{D42E1B2E-CA5D-4CEA-A978-6A9493FC53A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모서리가 둥근 직사각형 26">
                  <a:extLst>
                    <a:ext uri="{FF2B5EF4-FFF2-40B4-BE49-F238E27FC236}">
                      <a16:creationId xmlns:a16="http://schemas.microsoft.com/office/drawing/2014/main" id="{7230F3B6-63F8-465F-B305-09AD083E5B27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56E860-0263-4A29-AE7D-E4FA278B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7B922A-0B83-446C-93CA-A474AECF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388089-0822-4175-87FD-FAB8156E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F764A3-4901-4F9E-AB99-EA840C8A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E13BE0-F2D5-4042-976C-01C5C226D27C}"/>
              </a:ext>
            </a:extLst>
          </p:cNvPr>
          <p:cNvSpPr/>
          <p:nvPr/>
        </p:nvSpPr>
        <p:spPr>
          <a:xfrm>
            <a:off x="1528763" y="355600"/>
            <a:ext cx="8291512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87E57E-C88A-42F6-9B90-8B23C6FEFBD5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68FFA7-0D57-4B51-8873-4511787830FA}"/>
              </a:ext>
            </a:extLst>
          </p:cNvPr>
          <p:cNvSpPr/>
          <p:nvPr/>
        </p:nvSpPr>
        <p:spPr>
          <a:xfrm>
            <a:off x="1528763" y="971550"/>
            <a:ext cx="55229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Result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A598D4-018C-4347-A774-10BDF0D1C2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58" y="1703820"/>
            <a:ext cx="2901002" cy="1876730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FD8479-E16A-4864-8750-40A1747CF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41" y="3800899"/>
            <a:ext cx="3844231" cy="2622914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904783-2C07-4426-A9A1-6FE1A46066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7" y="1507133"/>
            <a:ext cx="3506835" cy="2066903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1737AD-0933-4090-9280-B46DBF161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70" y="3797243"/>
            <a:ext cx="3824557" cy="2622914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EC22FC-9A54-499C-ABCB-BAF24DDAEE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45" y="1507133"/>
            <a:ext cx="2510188" cy="2070356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DC6317E-0841-471B-A450-286E8D08D95D}"/>
              </a:ext>
            </a:extLst>
          </p:cNvPr>
          <p:cNvCxnSpPr>
            <a:stCxn id="3" idx="2"/>
          </p:cNvCxnSpPr>
          <p:nvPr/>
        </p:nvCxnSpPr>
        <p:spPr>
          <a:xfrm>
            <a:off x="2785659" y="3580550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1DA7A2-BF4F-4766-8894-8D4698835AEA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5007072" y="5108700"/>
            <a:ext cx="1812098" cy="36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A371E2-8F1B-417D-9A0A-DD7989C912E6}"/>
              </a:ext>
            </a:extLst>
          </p:cNvPr>
          <p:cNvCxnSpPr>
            <a:cxnSpLocks/>
          </p:cNvCxnSpPr>
          <p:nvPr/>
        </p:nvCxnSpPr>
        <p:spPr>
          <a:xfrm rot="10800000">
            <a:off x="7906702" y="3563876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564BF64-7FC7-47AF-AC9F-B42F586D4CF3}"/>
              </a:ext>
            </a:extLst>
          </p:cNvPr>
          <p:cNvCxnSpPr>
            <a:cxnSpLocks/>
          </p:cNvCxnSpPr>
          <p:nvPr/>
        </p:nvCxnSpPr>
        <p:spPr>
          <a:xfrm rot="10800000">
            <a:off x="8812728" y="3563876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C4C6B5-EF7C-47FC-8305-B9B92C1E755B}"/>
              </a:ext>
            </a:extLst>
          </p:cNvPr>
          <p:cNvSpPr/>
          <p:nvPr/>
        </p:nvSpPr>
        <p:spPr>
          <a:xfrm>
            <a:off x="4065376" y="3115232"/>
            <a:ext cx="127955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spc="-10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18D177-BD51-4E82-B6FA-C46EBF72D9A7}"/>
              </a:ext>
            </a:extLst>
          </p:cNvPr>
          <p:cNvSpPr/>
          <p:nvPr/>
        </p:nvSpPr>
        <p:spPr>
          <a:xfrm>
            <a:off x="10607041" y="3500394"/>
            <a:ext cx="127955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spc="-100" dirty="0">
                <a:solidFill>
                  <a:srgbClr val="44546A"/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363044" y="2085129"/>
            <a:ext cx="14356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439252" y="2095353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46267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D52F3B-07EA-49CE-9A95-F3173B0D15CB}"/>
              </a:ext>
            </a:extLst>
          </p:cNvPr>
          <p:cNvGrpSpPr/>
          <p:nvPr/>
        </p:nvGrpSpPr>
        <p:grpSpPr>
          <a:xfrm>
            <a:off x="3307325" y="1679885"/>
            <a:ext cx="8214115" cy="4517702"/>
            <a:chOff x="3307325" y="1679885"/>
            <a:chExt cx="8214115" cy="4517702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0E6262C-E7CE-4250-A997-1C3CD79CA112}"/>
                </a:ext>
              </a:extLst>
            </p:cNvPr>
            <p:cNvSpPr/>
            <p:nvPr/>
          </p:nvSpPr>
          <p:spPr>
            <a:xfrm>
              <a:off x="3307325" y="1929080"/>
              <a:ext cx="8214115" cy="42685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2EB2230-BEE7-409A-8D80-9239866CC123}"/>
                </a:ext>
              </a:extLst>
            </p:cNvPr>
            <p:cNvSpPr/>
            <p:nvPr/>
          </p:nvSpPr>
          <p:spPr>
            <a:xfrm>
              <a:off x="8840658" y="1679885"/>
              <a:ext cx="1695482" cy="46262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FF0000"/>
                  </a:solidFill>
                </a:rPr>
                <a:t>실제 구축범위</a:t>
              </a:r>
              <a:endParaRPr lang="en-US" altLang="ko-KR" b="1" i="1" kern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2F9EE1-284B-4680-B3C3-AD29247EE496}"/>
              </a:ext>
            </a:extLst>
          </p:cNvPr>
          <p:cNvGrpSpPr/>
          <p:nvPr/>
        </p:nvGrpSpPr>
        <p:grpSpPr>
          <a:xfrm>
            <a:off x="1188720" y="1364771"/>
            <a:ext cx="10524166" cy="5072896"/>
            <a:chOff x="1188720" y="1364771"/>
            <a:chExt cx="10524166" cy="5072896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B10B39E-B008-4566-8DA1-6912642EBECB}"/>
                </a:ext>
              </a:extLst>
            </p:cNvPr>
            <p:cNvSpPr/>
            <p:nvPr/>
          </p:nvSpPr>
          <p:spPr>
            <a:xfrm>
              <a:off x="1188720" y="1625600"/>
              <a:ext cx="10524166" cy="4812067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00D48E-8356-4B65-81A1-3208CEA0FFB4}"/>
                </a:ext>
              </a:extLst>
            </p:cNvPr>
            <p:cNvSpPr/>
            <p:nvPr/>
          </p:nvSpPr>
          <p:spPr>
            <a:xfrm>
              <a:off x="6017548" y="1364771"/>
              <a:ext cx="2079972" cy="46262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002060"/>
                  </a:solidFill>
                </a:rPr>
                <a:t>기획단계 구축범위</a:t>
              </a:r>
              <a:endParaRPr lang="en-US" altLang="ko-KR" b="1" i="1" kern="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47136"/>
              </p:ext>
            </p:extLst>
          </p:nvPr>
        </p:nvGraphicFramePr>
        <p:xfrm>
          <a:off x="2787829" y="1525904"/>
          <a:ext cx="8788398" cy="4631273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7366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7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425414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165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407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58304"/>
              </p:ext>
            </p:extLst>
          </p:nvPr>
        </p:nvGraphicFramePr>
        <p:xfrm>
          <a:off x="1270139" y="3881120"/>
          <a:ext cx="1300341" cy="225863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00341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451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참가자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양쪽 모서리가 둥근 사각형 5">
            <a:extLst>
              <a:ext uri="{FF2B5EF4-FFF2-40B4-BE49-F238E27FC236}">
                <a16:creationId xmlns:a16="http://schemas.microsoft.com/office/drawing/2014/main" id="{DB056313-238B-4540-851D-EDEB0FBF9220}"/>
              </a:ext>
            </a:extLst>
          </p:cNvPr>
          <p:cNvSpPr/>
          <p:nvPr/>
        </p:nvSpPr>
        <p:spPr>
          <a:xfrm rot="16200000">
            <a:off x="-2029810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6E3511D-6DFC-4DA9-9BCE-C94A37B5335C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101" name="모서리가 둥근 직사각형 24">
              <a:extLst>
                <a:ext uri="{FF2B5EF4-FFF2-40B4-BE49-F238E27FC236}">
                  <a16:creationId xmlns:a16="http://schemas.microsoft.com/office/drawing/2014/main" id="{B621A7AC-0BED-4BF4-8995-AA4006345FF6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모서리가 둥근 직사각형 25">
              <a:extLst>
                <a:ext uri="{FF2B5EF4-FFF2-40B4-BE49-F238E27FC236}">
                  <a16:creationId xmlns:a16="http://schemas.microsoft.com/office/drawing/2014/main" id="{7A2E7646-0BD5-43E4-8576-3E5F64C5F500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모서리가 둥근 직사각형 26">
              <a:extLst>
                <a:ext uri="{FF2B5EF4-FFF2-40B4-BE49-F238E27FC236}">
                  <a16:creationId xmlns:a16="http://schemas.microsoft.com/office/drawing/2014/main" id="{53E0FFFA-DD85-4BB3-8750-E8A888A9593D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D50DE6CC-0B01-43F3-A01B-6226F03A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8" y="2505812"/>
            <a:ext cx="326018" cy="257053"/>
          </a:xfrm>
          <a:prstGeom prst="rect">
            <a:avLst/>
          </a:prstGeom>
        </p:spPr>
      </p:pic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201E678E-CCBC-41BD-82D7-049660EA5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01113"/>
              </p:ext>
            </p:extLst>
          </p:nvPr>
        </p:nvGraphicFramePr>
        <p:xfrm>
          <a:off x="885731" y="175139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" name="그림 107">
            <a:extLst>
              <a:ext uri="{FF2B5EF4-FFF2-40B4-BE49-F238E27FC236}">
                <a16:creationId xmlns:a16="http://schemas.microsoft.com/office/drawing/2014/main" id="{E2FC394C-96D1-40D0-8EB1-984D91F1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2" y="4595733"/>
            <a:ext cx="287517" cy="28751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763AD28-694D-4C41-9EDB-21BFCE96F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45" y="3123979"/>
            <a:ext cx="455556" cy="33991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5EE078B-A781-47FD-A48E-2BA9CFDEF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0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4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2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0826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By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9448" y="2659236"/>
            <a:ext cx="117012" cy="143808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5323" y="2418231"/>
            <a:ext cx="573211" cy="1229869"/>
          </a:xfrm>
          <a:prstGeom prst="bentConnector4">
            <a:avLst>
              <a:gd name="adj1" fmla="val -22156"/>
              <a:gd name="adj2" fmla="val 796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5221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By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408F741-8E66-435F-9466-2AE486EECF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5818242"/>
            <a:ext cx="1266667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양쪽 모서리가 둥근 사각형 5">
            <a:extLst>
              <a:ext uri="{FF2B5EF4-FFF2-40B4-BE49-F238E27FC236}">
                <a16:creationId xmlns:a16="http://schemas.microsoft.com/office/drawing/2014/main" id="{3B7D38EC-84F7-46EF-BE9E-41755498E725}"/>
              </a:ext>
            </a:extLst>
          </p:cNvPr>
          <p:cNvSpPr/>
          <p:nvPr/>
        </p:nvSpPr>
        <p:spPr>
          <a:xfrm rot="16200000">
            <a:off x="-2029417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1E8D65FC-2321-45DD-BBA9-C48CC579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1" y="2505812"/>
            <a:ext cx="326018" cy="257053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F5D598C6-4543-43B4-93F0-01277B6CE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45" y="4595733"/>
            <a:ext cx="287517" cy="28751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64CBA6C-2891-42DB-BC1C-81C1C148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38" y="3123979"/>
            <a:ext cx="455556" cy="3399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F532A536-F4C4-4CF4-91BE-911B35C16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3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328959" y="1612763"/>
            <a:ext cx="3048406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0" y="2739798"/>
              <a:ext cx="2923627" cy="575753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380869" y="5118204"/>
            <a:ext cx="3130167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510193" y="270731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562E23-4525-426F-AEFD-EC6A9C435E46}"/>
              </a:ext>
            </a:extLst>
          </p:cNvPr>
          <p:cNvCxnSpPr/>
          <p:nvPr/>
        </p:nvCxnSpPr>
        <p:spPr>
          <a:xfrm>
            <a:off x="2230860" y="3134604"/>
            <a:ext cx="548098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EF116C-B146-429E-BE51-C75BDF703C34}"/>
              </a:ext>
            </a:extLst>
          </p:cNvPr>
          <p:cNvCxnSpPr>
            <a:cxnSpLocks/>
          </p:cNvCxnSpPr>
          <p:nvPr/>
        </p:nvCxnSpPr>
        <p:spPr>
          <a:xfrm rot="10800000">
            <a:off x="2221251" y="3011900"/>
            <a:ext cx="548098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2D28C72-6AA2-4052-8B6C-DAF3151B3EA5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117" name="모서리가 둥근 직사각형 24">
              <a:extLst>
                <a:ext uri="{FF2B5EF4-FFF2-40B4-BE49-F238E27FC236}">
                  <a16:creationId xmlns:a16="http://schemas.microsoft.com/office/drawing/2014/main" id="{CB2AB4E1-BA78-4831-9D40-DE1F0811761F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8" name="모서리가 둥근 직사각형 25">
              <a:extLst>
                <a:ext uri="{FF2B5EF4-FFF2-40B4-BE49-F238E27FC236}">
                  <a16:creationId xmlns:a16="http://schemas.microsoft.com/office/drawing/2014/main" id="{51630948-18A4-4A71-AD9C-FACC2CC4B098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모서리가 둥근 직사각형 26">
              <a:extLst>
                <a:ext uri="{FF2B5EF4-FFF2-40B4-BE49-F238E27FC236}">
                  <a16:creationId xmlns:a16="http://schemas.microsoft.com/office/drawing/2014/main" id="{184ADDF7-26F5-462A-82AF-0D44EDB2E24F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7AF3D5BD-BA1B-41F8-836A-20DAA6AF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178850"/>
              </p:ext>
            </p:extLst>
          </p:nvPr>
        </p:nvGraphicFramePr>
        <p:xfrm>
          <a:off x="885731" y="175139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A305840-4FBE-45E1-B432-D9A0E064A817}"/>
              </a:ext>
            </a:extLst>
          </p:cNvPr>
          <p:cNvSpPr/>
          <p:nvPr/>
        </p:nvSpPr>
        <p:spPr>
          <a:xfrm>
            <a:off x="2474920" y="345292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양쪽 모서리가 둥근 사각형 5">
            <a:extLst>
              <a:ext uri="{FF2B5EF4-FFF2-40B4-BE49-F238E27FC236}">
                <a16:creationId xmlns:a16="http://schemas.microsoft.com/office/drawing/2014/main" id="{4EC8551C-DEE1-4474-9892-7062FE7C74D0}"/>
              </a:ext>
            </a:extLst>
          </p:cNvPr>
          <p:cNvSpPr/>
          <p:nvPr/>
        </p:nvSpPr>
        <p:spPr>
          <a:xfrm rot="16200000">
            <a:off x="-2021393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2C2ECA4D-9A1B-4FB7-A94E-DDB3D0B4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5" y="2505812"/>
            <a:ext cx="326018" cy="257053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1C0B3B47-02BA-4B49-94AC-62162925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70934"/>
              </p:ext>
            </p:extLst>
          </p:nvPr>
        </p:nvGraphicFramePr>
        <p:xfrm>
          <a:off x="894148" y="235083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260948EF-CDED-46E9-B586-748DC3560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69" y="4595733"/>
            <a:ext cx="287517" cy="28751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DAB6690-4323-4EAA-8A12-833191620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" y="3123979"/>
            <a:ext cx="455556" cy="33991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50B9AB4-19AC-44E8-B4CF-5526FE3DC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7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513A131-B5A1-4304-BE86-BFFB49026377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70" name="모서리가 둥근 직사각형 24">
              <a:extLst>
                <a:ext uri="{FF2B5EF4-FFF2-40B4-BE49-F238E27FC236}">
                  <a16:creationId xmlns:a16="http://schemas.microsoft.com/office/drawing/2014/main" id="{AD90424B-1BEA-4DBA-98EA-F0D9B5E16736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25">
              <a:extLst>
                <a:ext uri="{FF2B5EF4-FFF2-40B4-BE49-F238E27FC236}">
                  <a16:creationId xmlns:a16="http://schemas.microsoft.com/office/drawing/2014/main" id="{4B7FF012-40EF-4A00-98C7-A4C5158BFA63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모서리가 둥근 직사각형 26">
              <a:extLst>
                <a:ext uri="{FF2B5EF4-FFF2-40B4-BE49-F238E27FC236}">
                  <a16:creationId xmlns:a16="http://schemas.microsoft.com/office/drawing/2014/main" id="{F6432D69-FA2C-41B2-9228-CF287CDC7485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Introduce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5F6E81"/>
                </a:solidFill>
              </a:rPr>
              <a:t>General</a:t>
            </a:r>
            <a:r>
              <a:rPr lang="en-US" altLang="ko-KR" sz="3200" b="1" i="1" kern="0" dirty="0">
                <a:solidFill>
                  <a:srgbClr val="44546A"/>
                </a:solidFill>
              </a:rPr>
              <a:t>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양쪽 모서리가 둥근 사각형 5">
            <a:extLst>
              <a:ext uri="{FF2B5EF4-FFF2-40B4-BE49-F238E27FC236}">
                <a16:creationId xmlns:a16="http://schemas.microsoft.com/office/drawing/2014/main" id="{D729E62E-50E9-4AB1-A661-E2F01DD2A5BA}"/>
              </a:ext>
            </a:extLst>
          </p:cNvPr>
          <p:cNvSpPr/>
          <p:nvPr/>
        </p:nvSpPr>
        <p:spPr>
          <a:xfrm rot="16200000">
            <a:off x="-2030972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61EB652-F24E-4A32-AAC6-C5DAE711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6" y="2505812"/>
            <a:ext cx="326018" cy="257053"/>
          </a:xfrm>
          <a:prstGeom prst="rect">
            <a:avLst/>
          </a:prstGeom>
        </p:spPr>
      </p:pic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DEE592A8-7D00-493C-996F-50108769D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67294"/>
              </p:ext>
            </p:extLst>
          </p:nvPr>
        </p:nvGraphicFramePr>
        <p:xfrm>
          <a:off x="884569" y="301123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" name="그림 70">
            <a:extLst>
              <a:ext uri="{FF2B5EF4-FFF2-40B4-BE49-F238E27FC236}">
                <a16:creationId xmlns:a16="http://schemas.microsoft.com/office/drawing/2014/main" id="{E0343A52-EE23-487D-8B83-55B8E805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0" y="4595733"/>
            <a:ext cx="287517" cy="28751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6BE40D1-6BEC-4F7B-8417-5370358DD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3" y="3123979"/>
            <a:ext cx="455556" cy="33991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63F910A-E95F-4C02-A012-38F42DC3A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8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CF3204C-AAD1-4AA4-B779-2A1477A68540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61" name="모서리가 둥근 직사각형 24">
              <a:extLst>
                <a:ext uri="{FF2B5EF4-FFF2-40B4-BE49-F238E27FC236}">
                  <a16:creationId xmlns:a16="http://schemas.microsoft.com/office/drawing/2014/main" id="{E5AC04FE-8206-40AF-A9C9-D586E80AF8AD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모서리가 둥근 직사각형 25">
              <a:extLst>
                <a:ext uri="{FF2B5EF4-FFF2-40B4-BE49-F238E27FC236}">
                  <a16:creationId xmlns:a16="http://schemas.microsoft.com/office/drawing/2014/main" id="{7C332801-38E9-4A8B-A34B-93C182AA253F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모서리가 둥근 직사각형 26">
              <a:extLst>
                <a:ext uri="{FF2B5EF4-FFF2-40B4-BE49-F238E27FC236}">
                  <a16:creationId xmlns:a16="http://schemas.microsoft.com/office/drawing/2014/main" id="{DB9DF854-6314-4979-9586-1733B25807FF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양쪽 모서리가 둥근 사각형 5">
            <a:extLst>
              <a:ext uri="{FF2B5EF4-FFF2-40B4-BE49-F238E27FC236}">
                <a16:creationId xmlns:a16="http://schemas.microsoft.com/office/drawing/2014/main" id="{6B7893C7-080A-4D4E-819A-929E1D533DE3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7094B25-3724-464C-A674-A3EE34CA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6F0D8B46-0CD5-482D-A29F-79B1668F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1837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17C61BBF-E3B9-4448-A7A7-FE8AF52B0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3E7C342-CA27-499A-9008-59905367A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2C1BD9F-F627-4E5A-8423-627F84F61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EDE1488-1914-4CA5-AFE1-BBB4F0B24944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83" name="모서리가 둥근 직사각형 24">
              <a:extLst>
                <a:ext uri="{FF2B5EF4-FFF2-40B4-BE49-F238E27FC236}">
                  <a16:creationId xmlns:a16="http://schemas.microsoft.com/office/drawing/2014/main" id="{EFEC5527-F139-4B66-83C5-FA2DCF6B4840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4" name="모서리가 둥근 직사각형 25">
              <a:extLst>
                <a:ext uri="{FF2B5EF4-FFF2-40B4-BE49-F238E27FC236}">
                  <a16:creationId xmlns:a16="http://schemas.microsoft.com/office/drawing/2014/main" id="{CAA75145-246B-4931-B970-81C9053AA5A7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모서리가 둥근 직사각형 26">
              <a:extLst>
                <a:ext uri="{FF2B5EF4-FFF2-40B4-BE49-F238E27FC236}">
                  <a16:creationId xmlns:a16="http://schemas.microsoft.com/office/drawing/2014/main" id="{F181764E-ECFA-4371-AC49-3B276B03056A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양쪽 모서리가 둥근 사각형 5">
            <a:extLst>
              <a:ext uri="{FF2B5EF4-FFF2-40B4-BE49-F238E27FC236}">
                <a16:creationId xmlns:a16="http://schemas.microsoft.com/office/drawing/2014/main" id="{CE203F89-9661-4BC2-BE07-E2871337F5B5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81D361B-A5E2-45F3-8295-46400BDB3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7FE22200-7F06-476C-BBC6-8DDC036B6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1D009D6F-7A3D-4C4B-9C39-369D51EE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35403A5-2002-4376-A2A6-55FA4E446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0932D9-EF5D-4B87-8AE5-0C6EA45C0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2139184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705841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208DCAE-30A3-44F3-8426-E47592218EF7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45" name="모서리가 둥근 직사각형 24">
              <a:extLst>
                <a:ext uri="{FF2B5EF4-FFF2-40B4-BE49-F238E27FC236}">
                  <a16:creationId xmlns:a16="http://schemas.microsoft.com/office/drawing/2014/main" id="{E60585D6-7CFA-4990-A267-7C29F58BD0C2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5">
              <a:extLst>
                <a:ext uri="{FF2B5EF4-FFF2-40B4-BE49-F238E27FC236}">
                  <a16:creationId xmlns:a16="http://schemas.microsoft.com/office/drawing/2014/main" id="{B86FEA1D-E16B-4BB9-8053-CB42D2DDEB95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D3491359-C6F6-49E4-8B2C-CB1D80882DC2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양쪽 모서리가 둥근 사각형 5">
            <a:extLst>
              <a:ext uri="{FF2B5EF4-FFF2-40B4-BE49-F238E27FC236}">
                <a16:creationId xmlns:a16="http://schemas.microsoft.com/office/drawing/2014/main" id="{CE203F89-9661-4BC2-BE07-E2871337F5B5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81D361B-A5E2-45F3-8295-46400BDB3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7FE22200-7F06-476C-BBC6-8DDC036B63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1D009D6F-7A3D-4C4B-9C39-369D51EE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35403A5-2002-4376-A2A6-55FA4E446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0932D9-EF5D-4B87-8AE5-0C6EA45C0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360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99FDA7-B724-4C1F-8601-3B8F662AD8D3}"/>
              </a:ext>
            </a:extLst>
          </p:cNvPr>
          <p:cNvGrpSpPr/>
          <p:nvPr/>
        </p:nvGrpSpPr>
        <p:grpSpPr>
          <a:xfrm>
            <a:off x="7617220" y="2968447"/>
            <a:ext cx="4132244" cy="1275726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24BFB1E-C696-4533-ABB0-B3B7270457FF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8FDF876-D3F9-4F92-887E-2AE0D7DC4137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ORM(Object-Relational Mapping)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자바 객체와 데이터베이스 객체를 매핑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 및 유지보수의 편리성증가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18D1D2E-A1E6-4628-97C2-A8168E8BC639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47" name="모서리가 둥근 직사각형 24">
              <a:extLst>
                <a:ext uri="{FF2B5EF4-FFF2-40B4-BE49-F238E27FC236}">
                  <a16:creationId xmlns:a16="http://schemas.microsoft.com/office/drawing/2014/main" id="{EF8EBE1D-DD2D-49E9-BEB8-E1831E24D992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25">
              <a:extLst>
                <a:ext uri="{FF2B5EF4-FFF2-40B4-BE49-F238E27FC236}">
                  <a16:creationId xmlns:a16="http://schemas.microsoft.com/office/drawing/2014/main" id="{54949FEB-3519-4C1B-9CD0-64D590BA859F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26">
              <a:extLst>
                <a:ext uri="{FF2B5EF4-FFF2-40B4-BE49-F238E27FC236}">
                  <a16:creationId xmlns:a16="http://schemas.microsoft.com/office/drawing/2014/main" id="{8C790D19-0611-4D8B-B626-4F4EADA4BA5B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94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양쪽 모서리가 둥근 사각형 5">
            <a:extLst>
              <a:ext uri="{FF2B5EF4-FFF2-40B4-BE49-F238E27FC236}">
                <a16:creationId xmlns:a16="http://schemas.microsoft.com/office/drawing/2014/main" id="{666F5FD4-1951-4992-9CE7-38E6B1B4F5D3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8F84314-6819-40EB-975E-C02C079A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2DE846B-F6EE-4F39-8B41-B4DA746F6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D3A2A360-33E5-4FBA-B7C4-91C1A867D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85A6C8F-F581-48BB-B093-9ECD71457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2900545-B5BC-458E-8DF2-46857E9BD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4A06AE-50A5-496A-931D-54A2332F25BA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42" name="모서리가 둥근 직사각형 24">
              <a:extLst>
                <a:ext uri="{FF2B5EF4-FFF2-40B4-BE49-F238E27FC236}">
                  <a16:creationId xmlns:a16="http://schemas.microsoft.com/office/drawing/2014/main" id="{54D01AEF-8351-4DAC-B8DA-0DDC93B5BF75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25">
              <a:extLst>
                <a:ext uri="{FF2B5EF4-FFF2-40B4-BE49-F238E27FC236}">
                  <a16:creationId xmlns:a16="http://schemas.microsoft.com/office/drawing/2014/main" id="{408F2F05-FE74-473C-AA70-ECA72104D0F4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26">
              <a:extLst>
                <a:ext uri="{FF2B5EF4-FFF2-40B4-BE49-F238E27FC236}">
                  <a16:creationId xmlns:a16="http://schemas.microsoft.com/office/drawing/2014/main" id="{CE821D01-F7C7-4472-9EAA-2D86F217BCB8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양쪽 모서리가 둥근 사각형 5">
            <a:extLst>
              <a:ext uri="{FF2B5EF4-FFF2-40B4-BE49-F238E27FC236}">
                <a16:creationId xmlns:a16="http://schemas.microsoft.com/office/drawing/2014/main" id="{6479D67B-8693-4A5A-BD6C-696E4BF19C1A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95F4A5B-32FE-460F-BA0F-565CF8924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957BC8A-2A03-4A4C-9CDF-A32B9284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0EBCC520-C2F3-48D6-8068-E329759F4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A342A96-487A-49E4-972D-01B1FA813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E4DF519-F2B9-4197-A8AF-D369AB025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6A727AE-FDE5-41E9-9A5F-DF388B239F40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44" name="모서리가 둥근 직사각형 24">
              <a:extLst>
                <a:ext uri="{FF2B5EF4-FFF2-40B4-BE49-F238E27FC236}">
                  <a16:creationId xmlns:a16="http://schemas.microsoft.com/office/drawing/2014/main" id="{E937AC25-A9BD-4AD1-A93B-311CC828984C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25">
              <a:extLst>
                <a:ext uri="{FF2B5EF4-FFF2-40B4-BE49-F238E27FC236}">
                  <a16:creationId xmlns:a16="http://schemas.microsoft.com/office/drawing/2014/main" id="{A12A6677-85D0-4CB1-A7BD-BA953666818D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6">
              <a:extLst>
                <a:ext uri="{FF2B5EF4-FFF2-40B4-BE49-F238E27FC236}">
                  <a16:creationId xmlns:a16="http://schemas.microsoft.com/office/drawing/2014/main" id="{D1106E2A-90FB-41D8-8E29-25DF6235338F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양쪽 모서리가 둥근 사각형 5">
            <a:extLst>
              <a:ext uri="{FF2B5EF4-FFF2-40B4-BE49-F238E27FC236}">
                <a16:creationId xmlns:a16="http://schemas.microsoft.com/office/drawing/2014/main" id="{AE51432D-AC72-4818-BBDB-80BFE857F3E1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EC0BC87-A31B-4613-A1AC-D45F7E438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CD8446EB-2EA3-4ED9-9B92-1C235ACEB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5A571D84-693F-44AD-BDFE-A089FC1E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7F8DC6D-3A9F-4BCE-AF72-26ED57C3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F0201DA-BF60-4440-8FD2-693E1935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≒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≒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2FD900C-0D61-46DB-80F2-85D939639627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62" name="모서리가 둥근 직사각형 24">
              <a:extLst>
                <a:ext uri="{FF2B5EF4-FFF2-40B4-BE49-F238E27FC236}">
                  <a16:creationId xmlns:a16="http://schemas.microsoft.com/office/drawing/2014/main" id="{C54F526E-651A-4650-A6C7-4FFA7AE44ED1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모서리가 둥근 직사각형 25">
              <a:extLst>
                <a:ext uri="{FF2B5EF4-FFF2-40B4-BE49-F238E27FC236}">
                  <a16:creationId xmlns:a16="http://schemas.microsoft.com/office/drawing/2014/main" id="{520C486D-B07A-4484-946C-EE3D7A6ABD58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26">
              <a:extLst>
                <a:ext uri="{FF2B5EF4-FFF2-40B4-BE49-F238E27FC236}">
                  <a16:creationId xmlns:a16="http://schemas.microsoft.com/office/drawing/2014/main" id="{EE6D013C-32D4-410E-8FFA-C02EEA79072D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양쪽 모서리가 둥근 사각형 5">
            <a:extLst>
              <a:ext uri="{FF2B5EF4-FFF2-40B4-BE49-F238E27FC236}">
                <a16:creationId xmlns:a16="http://schemas.microsoft.com/office/drawing/2014/main" id="{AEC696AB-5821-4294-AEB6-94A2352851DD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688EB361-ADA0-44CD-BFBE-1302ECA0A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1AF3FE8F-8409-4EC5-A151-467736D9A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9" name="그림 118">
            <a:extLst>
              <a:ext uri="{FF2B5EF4-FFF2-40B4-BE49-F238E27FC236}">
                <a16:creationId xmlns:a16="http://schemas.microsoft.com/office/drawing/2014/main" id="{A65D0476-2F3F-4B6C-AFC3-606EAA394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E32F2DFA-E31E-4FED-A69D-B049FE134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B639423A-F4BA-4E65-8FF5-8DE690941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560457" y="613337"/>
            <a:ext cx="10304385" cy="5666008"/>
            <a:chOff x="1560457" y="613337"/>
            <a:chExt cx="103043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5604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560457" y="2921005"/>
              <a:ext cx="1985383" cy="1285235"/>
              <a:chOff x="156977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56977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66121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5604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5604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3143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3143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3116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3068320" y="3432837"/>
              <a:ext cx="1001824" cy="2203893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3068320" y="3939130"/>
              <a:ext cx="1001824" cy="1697600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3068320" y="4483297"/>
              <a:ext cx="1001824" cy="1153433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3068320" y="5056300"/>
              <a:ext cx="1001824" cy="580430"/>
            </a:xfrm>
            <a:prstGeom prst="bentConnector3">
              <a:avLst>
                <a:gd name="adj1" fmla="val 6217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3068320" y="5636730"/>
              <a:ext cx="1001824" cy="5688"/>
            </a:xfrm>
            <a:prstGeom prst="bentConnector3">
              <a:avLst>
                <a:gd name="adj1" fmla="val 92594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87922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07FE305-42AA-42E3-A287-431CE7F6C1FA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124" name="모서리가 둥근 직사각형 24">
              <a:extLst>
                <a:ext uri="{FF2B5EF4-FFF2-40B4-BE49-F238E27FC236}">
                  <a16:creationId xmlns:a16="http://schemas.microsoft.com/office/drawing/2014/main" id="{81B0310F-DC98-4602-83DE-BEF9D633761B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6" name="모서리가 둥근 직사각형 25">
              <a:extLst>
                <a:ext uri="{FF2B5EF4-FFF2-40B4-BE49-F238E27FC236}">
                  <a16:creationId xmlns:a16="http://schemas.microsoft.com/office/drawing/2014/main" id="{34E280C8-F30C-4980-9893-6E819AF672B9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모서리가 둥근 직사각형 26">
              <a:extLst>
                <a:ext uri="{FF2B5EF4-FFF2-40B4-BE49-F238E27FC236}">
                  <a16:creationId xmlns:a16="http://schemas.microsoft.com/office/drawing/2014/main" id="{401090FE-1C62-40D3-97AD-41C5E2502EC6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양쪽 모서리가 둥근 사각형 5">
            <a:extLst>
              <a:ext uri="{FF2B5EF4-FFF2-40B4-BE49-F238E27FC236}">
                <a16:creationId xmlns:a16="http://schemas.microsoft.com/office/drawing/2014/main" id="{7515DF38-7A7F-4EB5-9D70-73FCA338BA20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D4BBEC8-7534-4914-86B7-17F8ADC6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A0C5E12-7D8B-4BA2-A035-449946A10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id="{ABE3446C-9A48-4DEF-BEB6-3D3FAADF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26BEB18-5915-4E4A-98E1-D198C779C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2F9ABC7-ADAB-455C-B184-A946A95E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정확도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(accuracy) : 0.928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손실값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(loss)          : 0.0024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5383594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Predict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띄어쓰기 여부에 따라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로 나타냄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입력 글자에 대해 글자 다음에 띄어쓰기가 오는지 여부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246839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5FE74-7F9A-42D3-BDBB-28D3203FDA16}"/>
              </a:ext>
            </a:extLst>
          </p:cNvPr>
          <p:cNvSpPr/>
          <p:nvPr/>
        </p:nvSpPr>
        <p:spPr>
          <a:xfrm>
            <a:off x="7575374" y="1602701"/>
            <a:ext cx="28784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Model Learning –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4CEB66-C23F-4451-9370-A69D45DA8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2017713"/>
            <a:ext cx="3941846" cy="1647762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00CCD6E-4C19-4A7F-B5A2-F25224437693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53" name="모서리가 둥근 직사각형 24">
              <a:extLst>
                <a:ext uri="{FF2B5EF4-FFF2-40B4-BE49-F238E27FC236}">
                  <a16:creationId xmlns:a16="http://schemas.microsoft.com/office/drawing/2014/main" id="{774A54BD-9FF5-41F4-8782-B839F480E711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5">
              <a:extLst>
                <a:ext uri="{FF2B5EF4-FFF2-40B4-BE49-F238E27FC236}">
                  <a16:creationId xmlns:a16="http://schemas.microsoft.com/office/drawing/2014/main" id="{31743DB6-CB34-4AC0-B00B-DCC7529AD682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26">
              <a:extLst>
                <a:ext uri="{FF2B5EF4-FFF2-40B4-BE49-F238E27FC236}">
                  <a16:creationId xmlns:a16="http://schemas.microsoft.com/office/drawing/2014/main" id="{5E048FEE-3ADF-400E-AC57-E3CD3E23881A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양쪽 모서리가 둥근 사각형 5">
            <a:extLst>
              <a:ext uri="{FF2B5EF4-FFF2-40B4-BE49-F238E27FC236}">
                <a16:creationId xmlns:a16="http://schemas.microsoft.com/office/drawing/2014/main" id="{9667745E-2AE7-4611-BA9F-0380F75EB76A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46A090E-CC3E-4BB1-9192-DD241ABB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2F3B029-6B54-4CFA-A4BD-1CC9D40EF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A25CD26B-AFBB-4C78-8B42-217171789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607C82-4C94-4834-818E-E7206E07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3C0F367-3550-41CF-8ECF-C295636C0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148301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19EDDB-5404-4909-B22A-9510D52FB1B7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50" name="모서리가 둥근 직사각형 24">
              <a:extLst>
                <a:ext uri="{FF2B5EF4-FFF2-40B4-BE49-F238E27FC236}">
                  <a16:creationId xmlns:a16="http://schemas.microsoft.com/office/drawing/2014/main" id="{A4CE9254-D8CC-4C8D-B48E-B69A237036E7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25">
              <a:extLst>
                <a:ext uri="{FF2B5EF4-FFF2-40B4-BE49-F238E27FC236}">
                  <a16:creationId xmlns:a16="http://schemas.microsoft.com/office/drawing/2014/main" id="{B079D33C-9643-426D-A429-77BE97586A79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26">
              <a:extLst>
                <a:ext uri="{FF2B5EF4-FFF2-40B4-BE49-F238E27FC236}">
                  <a16:creationId xmlns:a16="http://schemas.microsoft.com/office/drawing/2014/main" id="{833EFF44-CFB0-4F7E-AB76-60CD05460CCB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Introduce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9184977" y="5980233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F4BF06-351D-47A5-93F9-6D27D65EE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38" y="1677246"/>
            <a:ext cx="7320839" cy="47264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5ECBE40-A82A-4E03-B9C5-C70AA603C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0419"/>
              </p:ext>
            </p:extLst>
          </p:nvPr>
        </p:nvGraphicFramePr>
        <p:xfrm>
          <a:off x="327025" y="108172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07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5">
            <a:extLst>
              <a:ext uri="{FF2B5EF4-FFF2-40B4-BE49-F238E27FC236}">
                <a16:creationId xmlns:a16="http://schemas.microsoft.com/office/drawing/2014/main" id="{9B49BC49-1B2A-4A7F-B17F-B3557ABBBCC8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BBF5A66-3F85-42A8-BF28-D145D95F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83193CD7-4FA6-4018-86F7-CCA631955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58857"/>
              </p:ext>
            </p:extLst>
          </p:nvPr>
        </p:nvGraphicFramePr>
        <p:xfrm>
          <a:off x="884587" y="445528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id="{72713816-32D7-47A9-BCED-172064C37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25446AB-5F34-44CA-AED4-79496FAF0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61D6268-A023-4DAE-826D-60B359A2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34BB2A1-346C-4C8E-875C-9793F9BBAA22}"/>
              </a:ext>
            </a:extLst>
          </p:cNvPr>
          <p:cNvGrpSpPr/>
          <p:nvPr/>
        </p:nvGrpSpPr>
        <p:grpSpPr>
          <a:xfrm>
            <a:off x="1034599" y="1953943"/>
            <a:ext cx="216000" cy="157689"/>
            <a:chOff x="1040808" y="2400434"/>
            <a:chExt cx="216000" cy="157689"/>
          </a:xfrm>
        </p:grpSpPr>
        <p:sp>
          <p:nvSpPr>
            <p:cNvPr id="61" name="모서리가 둥근 직사각형 24">
              <a:extLst>
                <a:ext uri="{FF2B5EF4-FFF2-40B4-BE49-F238E27FC236}">
                  <a16:creationId xmlns:a16="http://schemas.microsoft.com/office/drawing/2014/main" id="{7C6E739F-6126-47C3-93F8-B2ADEE99D892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모서리가 둥근 직사각형 25">
              <a:extLst>
                <a:ext uri="{FF2B5EF4-FFF2-40B4-BE49-F238E27FC236}">
                  <a16:creationId xmlns:a16="http://schemas.microsoft.com/office/drawing/2014/main" id="{3632B2F6-1F37-4307-8AF2-69E4C555BFF1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모서리가 둥근 직사각형 26">
              <a:extLst>
                <a:ext uri="{FF2B5EF4-FFF2-40B4-BE49-F238E27FC236}">
                  <a16:creationId xmlns:a16="http://schemas.microsoft.com/office/drawing/2014/main" id="{28852EE9-C623-4D5C-9FE7-E459643C2B7F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Introduce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1" y="1867032"/>
            <a:ext cx="3106725" cy="46083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7341923" y="2265296"/>
            <a:ext cx="3991077" cy="3492192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674760" cy="34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9703095" y="564093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6564-52B1-4262-B7F3-CEF4C4D8F68C}"/>
              </a:ext>
            </a:extLst>
          </p:cNvPr>
          <p:cNvSpPr/>
          <p:nvPr/>
        </p:nvSpPr>
        <p:spPr>
          <a:xfrm>
            <a:off x="9469344" y="3964184"/>
            <a:ext cx="1226364" cy="1050967"/>
          </a:xfrm>
          <a:prstGeom prst="rect">
            <a:avLst/>
          </a:prstGeom>
          <a:noFill/>
          <a:ln w="508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477639C-39C4-4340-A18B-D7B67C2E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85" y="2462784"/>
            <a:ext cx="5241126" cy="42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62AA1B57-E261-4BEC-8F31-9CACDB8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21" y="2819971"/>
            <a:ext cx="7212941" cy="2268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Freeform 103">
            <a:extLst>
              <a:ext uri="{FF2B5EF4-FFF2-40B4-BE49-F238E27FC236}">
                <a16:creationId xmlns:a16="http://schemas.microsoft.com/office/drawing/2014/main" id="{B9936E5F-1DEC-4A54-AD72-FC0EA5F9B067}"/>
              </a:ext>
            </a:extLst>
          </p:cNvPr>
          <p:cNvSpPr>
            <a:spLocks/>
          </p:cNvSpPr>
          <p:nvPr/>
        </p:nvSpPr>
        <p:spPr bwMode="auto">
          <a:xfrm rot="2777737" flipV="1">
            <a:off x="4821266" y="4882372"/>
            <a:ext cx="771007" cy="1584720"/>
          </a:xfrm>
          <a:custGeom>
            <a:avLst/>
            <a:gdLst>
              <a:gd name="T0" fmla="*/ 556 w 640"/>
              <a:gd name="T1" fmla="*/ 2 h 816"/>
              <a:gd name="T2" fmla="*/ 137 w 640"/>
              <a:gd name="T3" fmla="*/ 257 h 816"/>
              <a:gd name="T4" fmla="*/ 300 w 640"/>
              <a:gd name="T5" fmla="*/ 720 h 816"/>
              <a:gd name="T6" fmla="*/ 240 w 640"/>
              <a:gd name="T7" fmla="*/ 816 h 816"/>
              <a:gd name="T8" fmla="*/ 640 w 640"/>
              <a:gd name="T9" fmla="*/ 750 h 816"/>
              <a:gd name="T10" fmla="*/ 527 w 640"/>
              <a:gd name="T11" fmla="*/ 387 h 816"/>
              <a:gd name="T12" fmla="*/ 466 w 640"/>
              <a:gd name="T13" fmla="*/ 486 h 816"/>
              <a:gd name="T14" fmla="*/ 556 w 640"/>
              <a:gd name="T15" fmla="*/ 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  <a:effectLst/>
          <a:scene3d>
            <a:camera prst="orthographicFront">
              <a:rot lat="0" lon="11400000" rev="20699999"/>
            </a:camera>
            <a:lightRig rig="threePt" dir="t"/>
          </a:scene3d>
          <a:sp3d/>
        </p:spPr>
        <p:txBody>
          <a:bodyPr wrap="square" lIns="127134" tIns="63567" rIns="127134" bIns="63567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EF6808-A408-432D-A4C8-28894BA5A805}"/>
              </a:ext>
            </a:extLst>
          </p:cNvPr>
          <p:cNvGrpSpPr/>
          <p:nvPr/>
        </p:nvGrpSpPr>
        <p:grpSpPr>
          <a:xfrm>
            <a:off x="5496508" y="5514035"/>
            <a:ext cx="824645" cy="824645"/>
            <a:chOff x="5496508" y="5514035"/>
            <a:chExt cx="824645" cy="8246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3EAB16-AA1A-4E7A-8914-46222E4A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508" y="5514035"/>
              <a:ext cx="824645" cy="824645"/>
            </a:xfrm>
            <a:prstGeom prst="rect">
              <a:avLst/>
            </a:prstGeom>
          </p:spPr>
        </p:pic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A01DBD5E-2314-4021-8F11-6A9F6901429A}"/>
                </a:ext>
              </a:extLst>
            </p:cNvPr>
            <p:cNvSpPr/>
            <p:nvPr/>
          </p:nvSpPr>
          <p:spPr>
            <a:xfrm>
              <a:off x="5606170" y="5617544"/>
              <a:ext cx="308813" cy="308813"/>
            </a:xfrm>
            <a:prstGeom prst="mathPlus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609B0E8-127C-4B42-BB63-E117BD1F0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0419"/>
              </p:ext>
            </p:extLst>
          </p:nvPr>
        </p:nvGraphicFramePr>
        <p:xfrm>
          <a:off x="327025" y="108172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789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0D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양쪽 모서리가 둥근 사각형 5">
            <a:extLst>
              <a:ext uri="{FF2B5EF4-FFF2-40B4-BE49-F238E27FC236}">
                <a16:creationId xmlns:a16="http://schemas.microsoft.com/office/drawing/2014/main" id="{DDFD2493-3DAF-4C50-A838-A6A6C51D4577}"/>
              </a:ext>
            </a:extLst>
          </p:cNvPr>
          <p:cNvSpPr/>
          <p:nvPr/>
        </p:nvSpPr>
        <p:spPr>
          <a:xfrm rot="16200000">
            <a:off x="-2030250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03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6803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74021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537C72-9B92-49F4-8B5D-ED5155A95A32}"/>
              </a:ext>
            </a:extLst>
          </p:cNvPr>
          <p:cNvGrpSpPr/>
          <p:nvPr/>
        </p:nvGrpSpPr>
        <p:grpSpPr>
          <a:xfrm>
            <a:off x="1044319" y="532875"/>
            <a:ext cx="216000" cy="157689"/>
            <a:chOff x="1040808" y="2400434"/>
            <a:chExt cx="216000" cy="157689"/>
          </a:xfrm>
        </p:grpSpPr>
        <p:sp>
          <p:nvSpPr>
            <p:cNvPr id="72" name="모서리가 둥근 직사각형 24">
              <a:extLst>
                <a:ext uri="{FF2B5EF4-FFF2-40B4-BE49-F238E27FC236}">
                  <a16:creationId xmlns:a16="http://schemas.microsoft.com/office/drawing/2014/main" id="{B548C017-D233-4EE2-8AC9-2FC5DFA30B6A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3" name="모서리가 둥근 직사각형 25">
              <a:extLst>
                <a:ext uri="{FF2B5EF4-FFF2-40B4-BE49-F238E27FC236}">
                  <a16:creationId xmlns:a16="http://schemas.microsoft.com/office/drawing/2014/main" id="{8522A6D1-81E4-4E84-AFBF-E0115FF6E811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26">
              <a:extLst>
                <a:ext uri="{FF2B5EF4-FFF2-40B4-BE49-F238E27FC236}">
                  <a16:creationId xmlns:a16="http://schemas.microsoft.com/office/drawing/2014/main" id="{612E1D27-06EC-4114-B3A0-04EA2845D958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084C062-957E-4F67-BD75-50838B36C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8" y="2507144"/>
            <a:ext cx="326018" cy="257053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C7622D85-7F48-4D91-895B-431DD7250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76246"/>
              </p:ext>
            </p:extLst>
          </p:nvPr>
        </p:nvGraphicFramePr>
        <p:xfrm>
          <a:off x="895451" y="180352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67349BE-D509-43D0-BC2C-950013429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2" y="4597065"/>
            <a:ext cx="287517" cy="2875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79630F4-F8E6-4049-9ED4-9A8FC3814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5" y="3125311"/>
            <a:ext cx="455556" cy="33991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4531249-E666-44EF-8EAF-0CB70952A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0" y="3884155"/>
            <a:ext cx="335091" cy="335091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D1C16B-339D-4360-8724-C8EE8DCEB3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B70DAA7-170B-4E94-BCA3-85341CBA42C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85" name="양쪽 모서리가 둥근 사각형 5">
                <a:extLst>
                  <a:ext uri="{FF2B5EF4-FFF2-40B4-BE49-F238E27FC236}">
                    <a16:creationId xmlns:a16="http://schemas.microsoft.com/office/drawing/2014/main" id="{8741F17B-13F6-4B4A-A3DA-F099C865B62D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F278DE-4DFE-46B6-9798-E20C71F9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12E84F10-AA27-4C6B-A90A-E97D677F328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05D1061-42FB-44C0-A943-65CDE3A7A783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89" name="모서리가 둥근 직사각형 24">
                  <a:extLst>
                    <a:ext uri="{FF2B5EF4-FFF2-40B4-BE49-F238E27FC236}">
                      <a16:creationId xmlns:a16="http://schemas.microsoft.com/office/drawing/2014/main" id="{736E2526-9B50-4FC0-A9D6-78A399C4DC48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모서리가 둥근 직사각형 25">
                  <a:extLst>
                    <a:ext uri="{FF2B5EF4-FFF2-40B4-BE49-F238E27FC236}">
                      <a16:creationId xmlns:a16="http://schemas.microsoft.com/office/drawing/2014/main" id="{14F43FB7-2435-41BF-88C1-966F0C0C1878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모서리가 둥근 직사각형 26">
                  <a:extLst>
                    <a:ext uri="{FF2B5EF4-FFF2-40B4-BE49-F238E27FC236}">
                      <a16:creationId xmlns:a16="http://schemas.microsoft.com/office/drawing/2014/main" id="{61EC8991-4CAC-435D-95B1-23293E666416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2D40D7D-74B3-49DC-89EA-C897DCE2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93752D8-87B7-465F-9246-D54E3698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4BED971-0FB3-4F09-B8D4-C80FBDAB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C796335E-2D53-41BA-8A67-784BB2A98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E619AB0-21CB-4EC1-B4E4-560BA241A4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285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6">
            <a:extLst>
              <a:ext uri="{FF2B5EF4-FFF2-40B4-BE49-F238E27FC236}">
                <a16:creationId xmlns:a16="http://schemas.microsoft.com/office/drawing/2014/main" id="{4C41E6C4-F662-4356-B8FF-CB917B6C115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5703-53DA-4C10-8A33-3D15AB759588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0FB75E9-B6C8-457D-9C62-6367CD04C1D3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3" name="양쪽 모서리가 둥근 사각형 5">
                <a:extLst>
                  <a:ext uri="{FF2B5EF4-FFF2-40B4-BE49-F238E27FC236}">
                    <a16:creationId xmlns:a16="http://schemas.microsoft.com/office/drawing/2014/main" id="{29708D13-998E-4FCA-8737-F2969B2B555D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644DAAA-E82A-4478-9C6A-F90C29931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3B424B7-6265-4F99-B060-7D6E3E58AA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B5E235-CE57-4B17-9E21-7824811BC506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7" name="모서리가 둥근 직사각형 24">
                  <a:extLst>
                    <a:ext uri="{FF2B5EF4-FFF2-40B4-BE49-F238E27FC236}">
                      <a16:creationId xmlns:a16="http://schemas.microsoft.com/office/drawing/2014/main" id="{0B6670A7-DAD0-42AF-833A-7C73A94EB8A9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모서리가 둥근 직사각형 25">
                  <a:extLst>
                    <a:ext uri="{FF2B5EF4-FFF2-40B4-BE49-F238E27FC236}">
                      <a16:creationId xmlns:a16="http://schemas.microsoft.com/office/drawing/2014/main" id="{D42E1B2E-CA5D-4CEA-A978-6A9493FC53A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모서리가 둥근 직사각형 26">
                  <a:extLst>
                    <a:ext uri="{FF2B5EF4-FFF2-40B4-BE49-F238E27FC236}">
                      <a16:creationId xmlns:a16="http://schemas.microsoft.com/office/drawing/2014/main" id="{7230F3B6-63F8-465F-B305-09AD083E5B27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56E860-0263-4A29-AE7D-E4FA278B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7B922A-0B83-446C-93CA-A474AECF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388089-0822-4175-87FD-FAB8156E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F764A3-4901-4F9E-AB99-EA840C8A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E13BE0-F2D5-4042-976C-01C5C226D27C}"/>
              </a:ext>
            </a:extLst>
          </p:cNvPr>
          <p:cNvSpPr/>
          <p:nvPr/>
        </p:nvSpPr>
        <p:spPr>
          <a:xfrm>
            <a:off x="1528763" y="355600"/>
            <a:ext cx="8291512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Introduce</a:t>
            </a:r>
            <a:endParaRPr kumimoji="0" lang="en-US" altLang="ko-KR" sz="4000" b="1" i="1" kern="0" dirty="0">
              <a:solidFill>
                <a:srgbClr val="44546A"/>
              </a:solidFill>
              <a:latin typeface="+mn-lt"/>
              <a:ea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87E57E-C88A-42F6-9B90-8B23C6FEF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03046"/>
              </p:ext>
            </p:extLst>
          </p:nvPr>
        </p:nvGraphicFramePr>
        <p:xfrm>
          <a:off x="327025" y="108172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68FFA7-0D57-4B51-8873-4511787830FA}"/>
              </a:ext>
            </a:extLst>
          </p:cNvPr>
          <p:cNvSpPr/>
          <p:nvPr/>
        </p:nvSpPr>
        <p:spPr>
          <a:xfrm>
            <a:off x="1528763" y="971550"/>
            <a:ext cx="55229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Composition Construct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CCDEB-A2F8-4073-BDA5-7AB720708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13" y="2659765"/>
            <a:ext cx="1520352" cy="152035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4DABA7E-2CA4-4F2F-A303-F793C184EA5E}"/>
              </a:ext>
            </a:extLst>
          </p:cNvPr>
          <p:cNvSpPr/>
          <p:nvPr/>
        </p:nvSpPr>
        <p:spPr>
          <a:xfrm>
            <a:off x="4031878" y="2468390"/>
            <a:ext cx="6702409" cy="3512184"/>
          </a:xfrm>
          <a:prstGeom prst="roundRect">
            <a:avLst/>
          </a:prstGeom>
          <a:noFill/>
          <a:ln w="381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ADCF9A-8F17-43A9-A118-E764029EE65A}"/>
              </a:ext>
            </a:extLst>
          </p:cNvPr>
          <p:cNvGrpSpPr/>
          <p:nvPr/>
        </p:nvGrpSpPr>
        <p:grpSpPr>
          <a:xfrm>
            <a:off x="3001868" y="4016769"/>
            <a:ext cx="836034" cy="876448"/>
            <a:chOff x="2672521" y="1514454"/>
            <a:chExt cx="623142" cy="63767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A369B2F-A712-424F-993A-194F566D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F8AA922-6C9F-4AF2-96F8-8E91177E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43886CF6-728B-4795-9F12-2F71D0FA4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7" y="2802952"/>
            <a:ext cx="2441591" cy="197709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CB921E-B1EE-4455-BC62-5E01B9D67208}"/>
              </a:ext>
            </a:extLst>
          </p:cNvPr>
          <p:cNvSpPr/>
          <p:nvPr/>
        </p:nvSpPr>
        <p:spPr>
          <a:xfrm>
            <a:off x="5040885" y="2534765"/>
            <a:ext cx="14356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입력 화면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6C068F4-DC7B-4770-BD97-5DB27D7C38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19" y="3252273"/>
            <a:ext cx="1220659" cy="122065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EC727A7-3AF3-415A-8711-107A9CBB4A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9005295" y="3846761"/>
            <a:ext cx="723159" cy="75544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96D30D-9663-4B1A-9C14-56FD0AF1408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06708" y="4062624"/>
            <a:ext cx="596114" cy="6674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B5FAD8-0A6A-4FB8-88FD-A0E71BA5EF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02" y="2468389"/>
            <a:ext cx="1144369" cy="122066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E4331AC-9918-406C-8668-303057DFB4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24" y="4786778"/>
            <a:ext cx="985645" cy="98564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C35A744-620A-4CF9-967A-55F47B126AC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32"/>
          <a:stretch/>
        </p:blipFill>
        <p:spPr>
          <a:xfrm>
            <a:off x="7850561" y="5266170"/>
            <a:ext cx="1034004" cy="4907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FFAE75A-D9BD-4459-A575-6FEB4A80EADF}"/>
              </a:ext>
            </a:extLst>
          </p:cNvPr>
          <p:cNvCxnSpPr>
            <a:cxnSpLocks/>
          </p:cNvCxnSpPr>
          <p:nvPr/>
        </p:nvCxnSpPr>
        <p:spPr>
          <a:xfrm>
            <a:off x="6715760" y="3429000"/>
            <a:ext cx="87376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F73A286-AF2B-4760-8F04-E38B67411FC8}"/>
              </a:ext>
            </a:extLst>
          </p:cNvPr>
          <p:cNvCxnSpPr>
            <a:cxnSpLocks/>
          </p:cNvCxnSpPr>
          <p:nvPr/>
        </p:nvCxnSpPr>
        <p:spPr>
          <a:xfrm rot="10800000">
            <a:off x="6705600" y="3837202"/>
            <a:ext cx="87376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F09CCDC-7D30-4BC1-9237-D42CA62EC939}"/>
              </a:ext>
            </a:extLst>
          </p:cNvPr>
          <p:cNvCxnSpPr>
            <a:cxnSpLocks/>
          </p:cNvCxnSpPr>
          <p:nvPr/>
        </p:nvCxnSpPr>
        <p:spPr>
          <a:xfrm>
            <a:off x="2956635" y="3429000"/>
            <a:ext cx="87376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DD1273-4897-4885-B6CA-99EA62B6DE7A}"/>
              </a:ext>
            </a:extLst>
          </p:cNvPr>
          <p:cNvCxnSpPr>
            <a:cxnSpLocks/>
          </p:cNvCxnSpPr>
          <p:nvPr/>
        </p:nvCxnSpPr>
        <p:spPr>
          <a:xfrm rot="10800000">
            <a:off x="2918909" y="3837202"/>
            <a:ext cx="87376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C73A887E-74B3-4329-9103-C3C8845C883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30" b="36897"/>
          <a:stretch/>
        </p:blipFill>
        <p:spPr>
          <a:xfrm>
            <a:off x="7762102" y="1375557"/>
            <a:ext cx="2171700" cy="656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C0C1693-8B1F-4C07-B96C-3B8A7DED72F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8" b="31439"/>
          <a:stretch/>
        </p:blipFill>
        <p:spPr>
          <a:xfrm>
            <a:off x="9364196" y="1669041"/>
            <a:ext cx="965695" cy="571791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C9DE34E-A10F-43D5-A871-A6D5D1BDA8C2}"/>
              </a:ext>
            </a:extLst>
          </p:cNvPr>
          <p:cNvCxnSpPr>
            <a:cxnSpLocks/>
          </p:cNvCxnSpPr>
          <p:nvPr/>
        </p:nvCxnSpPr>
        <p:spPr>
          <a:xfrm>
            <a:off x="8740516" y="2049459"/>
            <a:ext cx="0" cy="9607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FBCB9C3-1934-4531-A743-D94EB244416B}"/>
              </a:ext>
            </a:extLst>
          </p:cNvPr>
          <p:cNvCxnSpPr>
            <a:cxnSpLocks/>
          </p:cNvCxnSpPr>
          <p:nvPr/>
        </p:nvCxnSpPr>
        <p:spPr>
          <a:xfrm rot="10800000">
            <a:off x="8367563" y="2049459"/>
            <a:ext cx="0" cy="9607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9A7F798-01AF-435B-9EB7-5C4540919B44}"/>
              </a:ext>
            </a:extLst>
          </p:cNvPr>
          <p:cNvCxnSpPr>
            <a:cxnSpLocks/>
          </p:cNvCxnSpPr>
          <p:nvPr/>
        </p:nvCxnSpPr>
        <p:spPr>
          <a:xfrm flipH="1">
            <a:off x="8039275" y="4369244"/>
            <a:ext cx="277354" cy="4420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AAEB67A-1E89-44AB-962D-1A5BBD2F2609}"/>
              </a:ext>
            </a:extLst>
          </p:cNvPr>
          <p:cNvCxnSpPr>
            <a:cxnSpLocks/>
          </p:cNvCxnSpPr>
          <p:nvPr/>
        </p:nvCxnSpPr>
        <p:spPr>
          <a:xfrm rot="10800000" flipH="1">
            <a:off x="8240758" y="4520035"/>
            <a:ext cx="277354" cy="4420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926C7C5-6DA8-45C1-8CCC-C50E75DD4BB1}"/>
              </a:ext>
            </a:extLst>
          </p:cNvPr>
          <p:cNvGrpSpPr/>
          <p:nvPr/>
        </p:nvGrpSpPr>
        <p:grpSpPr>
          <a:xfrm>
            <a:off x="1768178" y="5058366"/>
            <a:ext cx="1188457" cy="906405"/>
            <a:chOff x="1325512" y="4531996"/>
            <a:chExt cx="1188457" cy="9064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B22062F-5A5B-4B8D-8C26-87D5BBE58FCA}"/>
                </a:ext>
              </a:extLst>
            </p:cNvPr>
            <p:cNvSpPr/>
            <p:nvPr/>
          </p:nvSpPr>
          <p:spPr>
            <a:xfrm>
              <a:off x="1325512" y="4531996"/>
              <a:ext cx="1188457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용어 사전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59DF4C6-10C8-410B-B9D0-678640676906}"/>
                </a:ext>
              </a:extLst>
            </p:cNvPr>
            <p:cNvSpPr/>
            <p:nvPr/>
          </p:nvSpPr>
          <p:spPr>
            <a:xfrm>
              <a:off x="1325512" y="5008287"/>
              <a:ext cx="1188457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단어 사전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A3FCE05-6412-4837-807C-5D6BAA87877F}"/>
              </a:ext>
            </a:extLst>
          </p:cNvPr>
          <p:cNvGrpSpPr/>
          <p:nvPr/>
        </p:nvGrpSpPr>
        <p:grpSpPr>
          <a:xfrm>
            <a:off x="2687791" y="2602821"/>
            <a:ext cx="1272423" cy="778168"/>
            <a:chOff x="2687791" y="2450421"/>
            <a:chExt cx="1272423" cy="778168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23D9B8B-0432-4A37-9A81-83FEA4C38E90}"/>
                </a:ext>
              </a:extLst>
            </p:cNvPr>
            <p:cNvSpPr/>
            <p:nvPr/>
          </p:nvSpPr>
          <p:spPr>
            <a:xfrm>
              <a:off x="2748751" y="2450421"/>
              <a:ext cx="1211463" cy="462627"/>
            </a:xfrm>
            <a:prstGeom prst="rect">
              <a:avLst/>
            </a:prstGeom>
            <a:noFill/>
            <a:ln w="25400"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띄어쓰기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99287E7-8DB0-481A-B7CE-25D9D8CC121B}"/>
                </a:ext>
              </a:extLst>
            </p:cNvPr>
            <p:cNvSpPr/>
            <p:nvPr/>
          </p:nvSpPr>
          <p:spPr>
            <a:xfrm>
              <a:off x="2687791" y="2765962"/>
              <a:ext cx="1211463" cy="462627"/>
            </a:xfrm>
            <a:prstGeom prst="rect">
              <a:avLst/>
            </a:prstGeom>
            <a:noFill/>
            <a:ln w="25400"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 없는 용어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75" name="화살표: 굽음 74">
            <a:extLst>
              <a:ext uri="{FF2B5EF4-FFF2-40B4-BE49-F238E27FC236}">
                <a16:creationId xmlns:a16="http://schemas.microsoft.com/office/drawing/2014/main" id="{62ED2A2A-C58C-4FB1-AE4E-52B1B8C71F1B}"/>
              </a:ext>
            </a:extLst>
          </p:cNvPr>
          <p:cNvSpPr/>
          <p:nvPr/>
        </p:nvSpPr>
        <p:spPr>
          <a:xfrm rot="5400000" flipV="1">
            <a:off x="2369561" y="4399532"/>
            <a:ext cx="489179" cy="635981"/>
          </a:xfrm>
          <a:prstGeom prst="ben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A811163-A8E9-420D-A940-E4D43AF6E59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5"/>
          <a:stretch/>
        </p:blipFill>
        <p:spPr>
          <a:xfrm>
            <a:off x="4432233" y="3076940"/>
            <a:ext cx="1613394" cy="9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8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6">
            <a:extLst>
              <a:ext uri="{FF2B5EF4-FFF2-40B4-BE49-F238E27FC236}">
                <a16:creationId xmlns:a16="http://schemas.microsoft.com/office/drawing/2014/main" id="{4442B6B1-3017-41F3-B2F1-0A93E3849C37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889FDD-9B48-4C4C-9710-70E7340DF3B1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2A94F4D-A3A9-4686-A4C8-970C03AE3A88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25" name="양쪽 모서리가 둥근 사각형 5">
                <a:extLst>
                  <a:ext uri="{FF2B5EF4-FFF2-40B4-BE49-F238E27FC236}">
                    <a16:creationId xmlns:a16="http://schemas.microsoft.com/office/drawing/2014/main" id="{568602BC-3B61-41E3-9FC0-1DDF9EA1EBE4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A1DF6BA-17C5-49B6-9352-30E91D8B8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AC638B9-DE1D-4061-B1A5-785DB98950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757652-9545-4FD6-9E1D-3B47219B1702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9" name="모서리가 둥근 직사각형 24">
                  <a:extLst>
                    <a:ext uri="{FF2B5EF4-FFF2-40B4-BE49-F238E27FC236}">
                      <a16:creationId xmlns:a16="http://schemas.microsoft.com/office/drawing/2014/main" id="{429098FA-84D6-4B76-9817-55050190F2ED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모서리가 둥근 직사각형 25">
                  <a:extLst>
                    <a:ext uri="{FF2B5EF4-FFF2-40B4-BE49-F238E27FC236}">
                      <a16:creationId xmlns:a16="http://schemas.microsoft.com/office/drawing/2014/main" id="{BF5AF3AF-7231-49C8-AB35-7E45DF814E68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모서리가 둥근 직사각형 26">
                  <a:extLst>
                    <a:ext uri="{FF2B5EF4-FFF2-40B4-BE49-F238E27FC236}">
                      <a16:creationId xmlns:a16="http://schemas.microsoft.com/office/drawing/2014/main" id="{FEC8C441-D5AF-4472-B275-B5883AD4BF96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C594F2-4259-4B14-B5A8-837480C1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E84842-3D38-4E2B-BCD6-CAE663658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2D84E27-87D8-481B-B71C-FE1A238C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E3F86F4-FDD8-4C43-AE08-1C37BD41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FB30D8F-678E-45C6-AF5F-A65CB3B633FB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AD7CEB-FC0F-47B0-A8B4-F0BCF62D0654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428E4-3479-4723-8BD0-E8E91829C7E8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4AD400D-D88F-4C7B-A41B-3160D13D8C88}"/>
              </a:ext>
            </a:extLst>
          </p:cNvPr>
          <p:cNvGrpSpPr/>
          <p:nvPr/>
        </p:nvGrpSpPr>
        <p:grpSpPr>
          <a:xfrm>
            <a:off x="4791474" y="1959677"/>
            <a:ext cx="1772177" cy="3557203"/>
            <a:chOff x="4344434" y="1959677"/>
            <a:chExt cx="1772177" cy="35572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F9BEF0-B7E5-4951-ABF8-257BE2E48598}"/>
                </a:ext>
              </a:extLst>
            </p:cNvPr>
            <p:cNvGrpSpPr/>
            <p:nvPr/>
          </p:nvGrpSpPr>
          <p:grpSpPr>
            <a:xfrm>
              <a:off x="4344434" y="1959677"/>
              <a:ext cx="1772177" cy="3557203"/>
              <a:chOff x="3541794" y="1695516"/>
              <a:chExt cx="2198172" cy="4810895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973250F4-CC0D-4508-9CFB-ECC2028F5387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FC0F931-FC05-4493-9A2D-CF7955806363}"/>
                  </a:ext>
                </a:extLst>
              </p:cNvPr>
              <p:cNvSpPr/>
              <p:nvPr/>
            </p:nvSpPr>
            <p:spPr>
              <a:xfrm>
                <a:off x="3735125" y="1695516"/>
                <a:ext cx="1714627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데이터사전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2EA737C-99C2-49A1-A318-7D7FAC8C9D66}"/>
                </a:ext>
              </a:extLst>
            </p:cNvPr>
            <p:cNvSpPr/>
            <p:nvPr/>
          </p:nvSpPr>
          <p:spPr>
            <a:xfrm>
              <a:off x="4440135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용어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AD2419D-21C8-426D-B961-FDB1E97C71E6}"/>
                </a:ext>
              </a:extLst>
            </p:cNvPr>
            <p:cNvSpPr/>
            <p:nvPr/>
          </p:nvSpPr>
          <p:spPr>
            <a:xfrm>
              <a:off x="4440135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도메인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A2631D8-1247-480A-9DF8-08A9DA41F43D}"/>
                </a:ext>
              </a:extLst>
            </p:cNvPr>
            <p:cNvSpPr/>
            <p:nvPr/>
          </p:nvSpPr>
          <p:spPr>
            <a:xfrm>
              <a:off x="4440135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단어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871C5C-1DE8-469A-8737-A95F2537BF1D}"/>
              </a:ext>
            </a:extLst>
          </p:cNvPr>
          <p:cNvGrpSpPr/>
          <p:nvPr/>
        </p:nvGrpSpPr>
        <p:grpSpPr>
          <a:xfrm>
            <a:off x="7285157" y="1959677"/>
            <a:ext cx="1772177" cy="3557203"/>
            <a:chOff x="7102277" y="1959677"/>
            <a:chExt cx="1772177" cy="35572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662FE5-7941-4FEA-B6AA-AC3728CAC30B}"/>
                </a:ext>
              </a:extLst>
            </p:cNvPr>
            <p:cNvGrpSpPr/>
            <p:nvPr/>
          </p:nvGrpSpPr>
          <p:grpSpPr>
            <a:xfrm>
              <a:off x="7102277" y="1959677"/>
              <a:ext cx="1772177" cy="3557203"/>
              <a:chOff x="3541794" y="1695516"/>
              <a:chExt cx="2198172" cy="4810895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C328F8EB-51A1-4B83-9415-3DB4E30BC9C9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A6C53AF-6A58-479A-AB7D-BF97F8708546}"/>
                  </a:ext>
                </a:extLst>
              </p:cNvPr>
              <p:cNvSpPr/>
              <p:nvPr/>
            </p:nvSpPr>
            <p:spPr>
              <a:xfrm>
                <a:off x="3735125" y="1695516"/>
                <a:ext cx="1444421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논리용어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C338478-605A-4780-B2E0-D43119CB58B2}"/>
                </a:ext>
              </a:extLst>
            </p:cNvPr>
            <p:cNvSpPr/>
            <p:nvPr/>
          </p:nvSpPr>
          <p:spPr>
            <a:xfrm>
              <a:off x="7213815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변수명</a:t>
              </a:r>
              <a:r>
                <a:rPr lang="en-US" altLang="ko-KR" sz="1600" b="1" i="1" dirty="0">
                  <a:solidFill>
                    <a:schemeClr val="tx2"/>
                  </a:solidFill>
                </a:rPr>
                <a:t>(</a:t>
              </a:r>
              <a:r>
                <a:rPr lang="ko-KR" altLang="en-US" sz="1600" b="1" i="1" dirty="0">
                  <a:solidFill>
                    <a:schemeClr val="tx2"/>
                  </a:solidFill>
                </a:rPr>
                <a:t>의미</a:t>
              </a:r>
              <a:r>
                <a:rPr lang="en-US" altLang="ko-KR" sz="1600" b="1" i="1" dirty="0">
                  <a:solidFill>
                    <a:schemeClr val="tx2"/>
                  </a:solidFill>
                </a:rPr>
                <a:t>)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DBE41DA-BB0C-45F8-9152-6C8A82667644}"/>
                </a:ext>
              </a:extLst>
            </p:cNvPr>
            <p:cNvSpPr/>
            <p:nvPr/>
          </p:nvSpPr>
          <p:spPr>
            <a:xfrm>
              <a:off x="7213815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속성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D1F8E05-FB31-4D9E-8A47-4924122BA7C4}"/>
                </a:ext>
              </a:extLst>
            </p:cNvPr>
            <p:cNvSpPr/>
            <p:nvPr/>
          </p:nvSpPr>
          <p:spPr>
            <a:xfrm>
              <a:off x="7213815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엔티티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2D3AEAC-9CC6-4899-8CCF-258A65E3E649}"/>
              </a:ext>
            </a:extLst>
          </p:cNvPr>
          <p:cNvGrpSpPr/>
          <p:nvPr/>
        </p:nvGrpSpPr>
        <p:grpSpPr>
          <a:xfrm>
            <a:off x="9769874" y="1959677"/>
            <a:ext cx="1772177" cy="3557203"/>
            <a:chOff x="9769874" y="1959677"/>
            <a:chExt cx="1772177" cy="355720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A2427D6-3171-44A6-8C9B-EF266B4794F3}"/>
                </a:ext>
              </a:extLst>
            </p:cNvPr>
            <p:cNvGrpSpPr/>
            <p:nvPr/>
          </p:nvGrpSpPr>
          <p:grpSpPr>
            <a:xfrm>
              <a:off x="9769874" y="1959677"/>
              <a:ext cx="1772177" cy="3557203"/>
              <a:chOff x="3541794" y="1695516"/>
              <a:chExt cx="2198172" cy="481089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519B6C0-0AA5-49B1-A55A-8EDA1E4F73B4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C18D71D-1711-493E-B446-1751572198DB}"/>
                  </a:ext>
                </a:extLst>
              </p:cNvPr>
              <p:cNvSpPr/>
              <p:nvPr/>
            </p:nvSpPr>
            <p:spPr>
              <a:xfrm>
                <a:off x="3735126" y="1695516"/>
                <a:ext cx="1444422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물리용어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90DF96E-B842-415F-BEA8-60F504183DBC}"/>
                </a:ext>
              </a:extLst>
            </p:cNvPr>
            <p:cNvSpPr/>
            <p:nvPr/>
          </p:nvSpPr>
          <p:spPr>
            <a:xfrm>
              <a:off x="9874939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영문 </a:t>
              </a:r>
              <a:r>
                <a:rPr lang="ko-KR" altLang="en-US" sz="1600" b="1" i="1" dirty="0" err="1">
                  <a:solidFill>
                    <a:schemeClr val="tx2"/>
                  </a:solidFill>
                </a:rPr>
                <a:t>변수명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B2235FF-F430-4968-A70B-0F6F29513581}"/>
                </a:ext>
              </a:extLst>
            </p:cNvPr>
            <p:cNvSpPr/>
            <p:nvPr/>
          </p:nvSpPr>
          <p:spPr>
            <a:xfrm>
              <a:off x="9874939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컬럼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F980053A-4FAE-4D3D-B8E6-3819C3B7AA9F}"/>
                </a:ext>
              </a:extLst>
            </p:cNvPr>
            <p:cNvSpPr/>
            <p:nvPr/>
          </p:nvSpPr>
          <p:spPr>
            <a:xfrm>
              <a:off x="9874939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981C381-3EBD-4317-A468-44C452156474}"/>
              </a:ext>
            </a:extLst>
          </p:cNvPr>
          <p:cNvGrpSpPr/>
          <p:nvPr/>
        </p:nvGrpSpPr>
        <p:grpSpPr>
          <a:xfrm>
            <a:off x="1178560" y="2223837"/>
            <a:ext cx="3099118" cy="2012278"/>
            <a:chOff x="965200" y="2000317"/>
            <a:chExt cx="3099118" cy="201227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4D3514-4443-48FB-97DC-E8472A136D22}"/>
                </a:ext>
              </a:extLst>
            </p:cNvPr>
            <p:cNvGrpSpPr/>
            <p:nvPr/>
          </p:nvGrpSpPr>
          <p:grpSpPr>
            <a:xfrm>
              <a:off x="1158240" y="2211543"/>
              <a:ext cx="2715195" cy="1801052"/>
              <a:chOff x="1127760" y="2018503"/>
              <a:chExt cx="2715195" cy="1801052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B813B28A-7DF7-4262-B48B-F33C52C6875B}"/>
                  </a:ext>
                </a:extLst>
              </p:cNvPr>
              <p:cNvSpPr/>
              <p:nvPr/>
            </p:nvSpPr>
            <p:spPr>
              <a:xfrm>
                <a:off x="1127760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>
                    <a:solidFill>
                      <a:schemeClr val="tx2"/>
                    </a:solidFill>
                  </a:rPr>
                  <a:t>고객번호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02C5F667-89C5-4317-BC0B-ECBF2CEBBAD5}"/>
                  </a:ext>
                </a:extLst>
              </p:cNvPr>
              <p:cNvSpPr/>
              <p:nvPr/>
            </p:nvSpPr>
            <p:spPr>
              <a:xfrm>
                <a:off x="2486833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dirty="0" err="1">
                    <a:solidFill>
                      <a:schemeClr val="tx2"/>
                    </a:solidFill>
                  </a:rPr>
                  <a:t>cstmr_no</a:t>
                </a:r>
                <a:endParaRPr lang="en-US" sz="15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C7F9E09-4B4D-430B-9B8B-805D473AE96D}"/>
                  </a:ext>
                </a:extLst>
              </p:cNvPr>
              <p:cNvSpPr/>
              <p:nvPr/>
            </p:nvSpPr>
            <p:spPr>
              <a:xfrm>
                <a:off x="1127760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50" b="1" i="1" spc="-100" dirty="0">
                    <a:solidFill>
                      <a:schemeClr val="tx2"/>
                    </a:solidFill>
                  </a:rPr>
                  <a:t>계좌거래시각</a:t>
                </a:r>
                <a:endParaRPr lang="en-US" sz="155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D9BE3BA0-E13A-406E-B23C-F0A747357837}"/>
                  </a:ext>
                </a:extLst>
              </p:cNvPr>
              <p:cNvSpPr/>
              <p:nvPr/>
            </p:nvSpPr>
            <p:spPr>
              <a:xfrm>
                <a:off x="2486833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spc="-100" dirty="0" err="1">
                    <a:solidFill>
                      <a:schemeClr val="tx2"/>
                    </a:solidFill>
                  </a:rPr>
                  <a:t>acnut_delng_tm</a:t>
                </a:r>
                <a:endParaRPr lang="en-US" sz="150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236402C-6390-4F01-952C-E03972A426CA}"/>
                  </a:ext>
                </a:extLst>
              </p:cNvPr>
              <p:cNvSpPr/>
              <p:nvPr/>
            </p:nvSpPr>
            <p:spPr>
              <a:xfrm rot="5400000">
                <a:off x="2279658" y="3304896"/>
                <a:ext cx="529180" cy="50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…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2D1F1947-E4F2-4389-8113-FD87938F4E8E}"/>
                  </a:ext>
                </a:extLst>
              </p:cNvPr>
              <p:cNvSpPr/>
              <p:nvPr/>
            </p:nvSpPr>
            <p:spPr>
              <a:xfrm>
                <a:off x="1127760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>
                    <a:solidFill>
                      <a:schemeClr val="tx2"/>
                    </a:solidFill>
                  </a:rPr>
                  <a:t>용어한글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3CA3222B-68CA-44F6-92FC-2E7A3B7000A0}"/>
                  </a:ext>
                </a:extLst>
              </p:cNvPr>
              <p:cNvSpPr/>
              <p:nvPr/>
            </p:nvSpPr>
            <p:spPr>
              <a:xfrm>
                <a:off x="2489308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용어영문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CADA019-6296-4A14-BAAB-6440107CF6DD}"/>
                </a:ext>
              </a:extLst>
            </p:cNvPr>
            <p:cNvSpPr/>
            <p:nvPr/>
          </p:nvSpPr>
          <p:spPr>
            <a:xfrm>
              <a:off x="965200" y="2000317"/>
              <a:ext cx="3099118" cy="194176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92C377B-BE26-4BE8-BA81-C320470D9C52}"/>
              </a:ext>
            </a:extLst>
          </p:cNvPr>
          <p:cNvGrpSpPr/>
          <p:nvPr/>
        </p:nvGrpSpPr>
        <p:grpSpPr>
          <a:xfrm>
            <a:off x="1178560" y="4297382"/>
            <a:ext cx="3099118" cy="2012278"/>
            <a:chOff x="965200" y="2000317"/>
            <a:chExt cx="3099118" cy="201227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0AB6CE-241F-499A-ACA9-3342D95ABF35}"/>
                </a:ext>
              </a:extLst>
            </p:cNvPr>
            <p:cNvGrpSpPr/>
            <p:nvPr/>
          </p:nvGrpSpPr>
          <p:grpSpPr>
            <a:xfrm>
              <a:off x="1158240" y="2211543"/>
              <a:ext cx="2715195" cy="1801052"/>
              <a:chOff x="1127760" y="2018503"/>
              <a:chExt cx="2715195" cy="1801052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890A396-3606-4933-96A7-92FC350FDE0B}"/>
                  </a:ext>
                </a:extLst>
              </p:cNvPr>
              <p:cNvSpPr/>
              <p:nvPr/>
            </p:nvSpPr>
            <p:spPr>
              <a:xfrm>
                <a:off x="1127760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>
                    <a:solidFill>
                      <a:schemeClr val="tx2"/>
                    </a:solidFill>
                  </a:rPr>
                  <a:t>고객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87FC5EF-2FD6-4713-954B-01E38EC4085E}"/>
                  </a:ext>
                </a:extLst>
              </p:cNvPr>
              <p:cNvSpPr/>
              <p:nvPr/>
            </p:nvSpPr>
            <p:spPr>
              <a:xfrm>
                <a:off x="2486833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dirty="0" err="1">
                    <a:solidFill>
                      <a:schemeClr val="tx2"/>
                    </a:solidFill>
                  </a:rPr>
                  <a:t>cstmr</a:t>
                </a:r>
                <a:endParaRPr lang="en-US" sz="15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904A7BC-B44B-4134-830B-005AF631BF63}"/>
                  </a:ext>
                </a:extLst>
              </p:cNvPr>
              <p:cNvSpPr/>
              <p:nvPr/>
            </p:nvSpPr>
            <p:spPr>
              <a:xfrm>
                <a:off x="1127760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50" b="1" i="1" spc="-100" dirty="0">
                    <a:solidFill>
                      <a:schemeClr val="tx2"/>
                    </a:solidFill>
                  </a:rPr>
                  <a:t>번호</a:t>
                </a:r>
                <a:endParaRPr lang="en-US" sz="155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BCDD11DF-3AE1-408C-9096-79AA7CB89758}"/>
                  </a:ext>
                </a:extLst>
              </p:cNvPr>
              <p:cNvSpPr/>
              <p:nvPr/>
            </p:nvSpPr>
            <p:spPr>
              <a:xfrm>
                <a:off x="2486833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spc="-100" dirty="0">
                    <a:solidFill>
                      <a:schemeClr val="tx2"/>
                    </a:solidFill>
                  </a:rPr>
                  <a:t>no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CD4565-A6EA-4115-BCD9-AA0379402F87}"/>
                  </a:ext>
                </a:extLst>
              </p:cNvPr>
              <p:cNvSpPr/>
              <p:nvPr/>
            </p:nvSpPr>
            <p:spPr>
              <a:xfrm rot="5400000">
                <a:off x="2279658" y="3304896"/>
                <a:ext cx="529180" cy="50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…</a:t>
                </a: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BF403F87-AFFC-4DDC-A40C-396359B00A88}"/>
                  </a:ext>
                </a:extLst>
              </p:cNvPr>
              <p:cNvSpPr/>
              <p:nvPr/>
            </p:nvSpPr>
            <p:spPr>
              <a:xfrm>
                <a:off x="1127760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단어한글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53EC3771-3241-4155-9822-FACE4CA2040E}"/>
                  </a:ext>
                </a:extLst>
              </p:cNvPr>
              <p:cNvSpPr/>
              <p:nvPr/>
            </p:nvSpPr>
            <p:spPr>
              <a:xfrm>
                <a:off x="2489308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단어영문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7638367C-8C61-4BE9-B56B-3BC36B2BE975}"/>
                </a:ext>
              </a:extLst>
            </p:cNvPr>
            <p:cNvSpPr/>
            <p:nvPr/>
          </p:nvSpPr>
          <p:spPr>
            <a:xfrm>
              <a:off x="965200" y="2000317"/>
              <a:ext cx="3099118" cy="194176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2B055B19-79FE-42F9-89A5-C47EA589F1A0}"/>
              </a:ext>
            </a:extLst>
          </p:cNvPr>
          <p:cNvCxnSpPr>
            <a:cxnSpLocks/>
            <a:stCxn id="58" idx="1"/>
            <a:endCxn id="82" idx="3"/>
          </p:cNvCxnSpPr>
          <p:nvPr/>
        </p:nvCxnSpPr>
        <p:spPr>
          <a:xfrm rot="10800000" flipV="1">
            <a:off x="4277679" y="3880358"/>
            <a:ext cx="609497" cy="138790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B27CC026-EA48-4D60-89B3-59322221068C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6437970" y="2919547"/>
            <a:ext cx="958725" cy="12700"/>
          </a:xfrm>
          <a:prstGeom prst="bentConnector3">
            <a:avLst>
              <a:gd name="adj1" fmla="val 9133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606E246D-3D0A-40E4-821D-3CD4CA5B590F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437970" y="2919547"/>
            <a:ext cx="958725" cy="96081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92202A9-B313-41EB-B914-A1DBB4B49C83}"/>
              </a:ext>
            </a:extLst>
          </p:cNvPr>
          <p:cNvCxnSpPr>
            <a:stCxn id="58" idx="0"/>
            <a:endCxn id="56" idx="2"/>
          </p:cNvCxnSpPr>
          <p:nvPr/>
        </p:nvCxnSpPr>
        <p:spPr>
          <a:xfrm flipV="1">
            <a:off x="5662573" y="3134604"/>
            <a:ext cx="0" cy="5306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6237C85-2EDE-464C-B11A-924A316BFE2F}"/>
              </a:ext>
            </a:extLst>
          </p:cNvPr>
          <p:cNvCxnSpPr>
            <a:stCxn id="59" idx="3"/>
            <a:endCxn id="62" idx="1"/>
          </p:cNvCxnSpPr>
          <p:nvPr/>
        </p:nvCxnSpPr>
        <p:spPr>
          <a:xfrm>
            <a:off x="8947490" y="2919547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F9D52AB-4ADB-4D5D-8D7E-8915E38B456C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947490" y="3880359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9DE389E-6C92-4178-B572-28C164061E88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8947490" y="4807716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8E5D0693-9803-4C00-939E-AA28B978BCAE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437970" y="2919547"/>
            <a:ext cx="958725" cy="188816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050E649-1432-4AD2-9688-5FA3ADE8600A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4262489" y="2919547"/>
            <a:ext cx="6246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224" descr="example copy">
            <a:extLst>
              <a:ext uri="{FF2B5EF4-FFF2-40B4-BE49-F238E27FC236}">
                <a16:creationId xmlns:a16="http://schemas.microsoft.com/office/drawing/2014/main" id="{4E134DC0-8A74-4EEE-81B8-7D8E60E5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87" y="1618439"/>
            <a:ext cx="810510" cy="58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133E133-9E2F-4EF6-BBD1-1F66DDD0109B}"/>
              </a:ext>
            </a:extLst>
          </p:cNvPr>
          <p:cNvGrpSpPr/>
          <p:nvPr/>
        </p:nvGrpSpPr>
        <p:grpSpPr>
          <a:xfrm>
            <a:off x="6332976" y="2468390"/>
            <a:ext cx="1185637" cy="3912379"/>
            <a:chOff x="6332976" y="2468390"/>
            <a:chExt cx="1185637" cy="3912379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F96E700-793A-4602-B18B-A556E41585F4}"/>
                </a:ext>
              </a:extLst>
            </p:cNvPr>
            <p:cNvSpPr/>
            <p:nvPr/>
          </p:nvSpPr>
          <p:spPr>
            <a:xfrm>
              <a:off x="6725920" y="2468390"/>
              <a:ext cx="392167" cy="3048490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0342FC3-CF87-4108-91A4-B80981B848B9}"/>
                </a:ext>
              </a:extLst>
            </p:cNvPr>
            <p:cNvGrpSpPr/>
            <p:nvPr/>
          </p:nvGrpSpPr>
          <p:grpSpPr>
            <a:xfrm>
              <a:off x="6332976" y="5619032"/>
              <a:ext cx="1185637" cy="761737"/>
              <a:chOff x="6322816" y="5690152"/>
              <a:chExt cx="1185637" cy="761737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D820C35-B647-4242-A5FB-016E7B138843}"/>
                  </a:ext>
                </a:extLst>
              </p:cNvPr>
              <p:cNvSpPr/>
              <p:nvPr/>
            </p:nvSpPr>
            <p:spPr>
              <a:xfrm>
                <a:off x="6462121" y="5690152"/>
                <a:ext cx="90702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용어의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C8AFA80-047A-4086-8927-4D09F3272179}"/>
                  </a:ext>
                </a:extLst>
              </p:cNvPr>
              <p:cNvSpPr/>
              <p:nvPr/>
            </p:nvSpPr>
            <p:spPr>
              <a:xfrm>
                <a:off x="6322816" y="5989262"/>
                <a:ext cx="1185637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한글활용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7D02E15-A7BB-4D5E-A997-ADB0AFFD398D}"/>
              </a:ext>
            </a:extLst>
          </p:cNvPr>
          <p:cNvGrpSpPr/>
          <p:nvPr/>
        </p:nvGrpSpPr>
        <p:grpSpPr>
          <a:xfrm>
            <a:off x="8818395" y="2468390"/>
            <a:ext cx="1185637" cy="3912379"/>
            <a:chOff x="6332976" y="2468390"/>
            <a:chExt cx="1185637" cy="3912379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F872877-3667-4D15-9C49-A1678DC0ADD7}"/>
                </a:ext>
              </a:extLst>
            </p:cNvPr>
            <p:cNvSpPr/>
            <p:nvPr/>
          </p:nvSpPr>
          <p:spPr>
            <a:xfrm>
              <a:off x="6725920" y="2468390"/>
              <a:ext cx="392167" cy="3048490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112F158-3410-40EA-B467-AB754FF45A02}"/>
                </a:ext>
              </a:extLst>
            </p:cNvPr>
            <p:cNvGrpSpPr/>
            <p:nvPr/>
          </p:nvGrpSpPr>
          <p:grpSpPr>
            <a:xfrm>
              <a:off x="6332976" y="5619032"/>
              <a:ext cx="1185637" cy="761737"/>
              <a:chOff x="6322816" y="5690152"/>
              <a:chExt cx="1185637" cy="761737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BCCA515F-CE80-408E-B86F-3912BFC4912C}"/>
                  </a:ext>
                </a:extLst>
              </p:cNvPr>
              <p:cNvSpPr/>
              <p:nvPr/>
            </p:nvSpPr>
            <p:spPr>
              <a:xfrm>
                <a:off x="6462121" y="5690152"/>
                <a:ext cx="90702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용어의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61FD013-4F56-45E2-B223-3C150A68714E}"/>
                  </a:ext>
                </a:extLst>
              </p:cNvPr>
              <p:cNvSpPr/>
              <p:nvPr/>
            </p:nvSpPr>
            <p:spPr>
              <a:xfrm>
                <a:off x="6322816" y="5989262"/>
                <a:ext cx="1185637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>
                    <a:solidFill>
                      <a:srgbClr val="44546A"/>
                    </a:solidFill>
                  </a:rPr>
                  <a:t>영문활용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724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2FA02A65-C79F-4979-B4FA-AC0174179D9B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BC0ABA-F177-4EEF-862D-169750115A64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7C7412-ED5B-4148-AD80-577D712EC85A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814F73F9-B68B-4932-B4A9-200699E944EE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345083A-AD8D-461B-A31C-B0DAB73F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328045-8228-488E-9AE8-84D80A31EA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8CFACF8-9852-480D-8A96-7A04F4790189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9142A7B0-3233-418E-A367-512D667AE2F1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06754A6E-F0B8-4D64-9B4B-991613EB12D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26B1FC4D-3B91-4E54-A707-893A70A2F509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A08A8B-F208-4F0D-BD16-85D0594F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26EE15-7268-4CDD-890E-72C2F2DA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A75280-C7D4-464A-96A4-E8C3C6AD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CC096E-94C3-4803-A6E2-2E0870E3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CC33AF-5654-433C-B0F9-703B9E0581B8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5E558-2947-43B7-A18A-956DCD3FF989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45523A-0DFE-42F2-B805-D8BD4842338F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C60C1F-3615-42EB-8A29-08ACCB8E57E7}"/>
              </a:ext>
            </a:extLst>
          </p:cNvPr>
          <p:cNvGrpSpPr/>
          <p:nvPr/>
        </p:nvGrpSpPr>
        <p:grpSpPr>
          <a:xfrm>
            <a:off x="1526852" y="2078673"/>
            <a:ext cx="9720268" cy="3356927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5C5C44-8488-4EDE-9E8E-704AB1E1A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699654"/>
              <a:ext cx="850" cy="767678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BEABB8-3BE6-4D94-B8E3-CA987AC68CC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데이터사전의 필요성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하나의 프로젝트 인원에 따라 각자 영문 사용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심지어 동일한 사람도 시점에 따라 다른 영문 사용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새로운 개발자가 쓰려 할 때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어떤 것을 써야 할지 혼돈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용어사전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단어사전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관리하여 동일한 영문 사용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신규 개발자도 혼돈하지 않음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용어나 단어가 없을 시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먼저 사전에 등록하고 사용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10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2FA02A65-C79F-4979-B4FA-AC0174179D9B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007C0F2-F8EE-4502-8420-D586B4768F19}"/>
              </a:ext>
            </a:extLst>
          </p:cNvPr>
          <p:cNvGrpSpPr/>
          <p:nvPr/>
        </p:nvGrpSpPr>
        <p:grpSpPr>
          <a:xfrm>
            <a:off x="1215604" y="1700052"/>
            <a:ext cx="5210527" cy="4820570"/>
            <a:chOff x="1264441" y="1675404"/>
            <a:chExt cx="5451319" cy="48205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6FF0D67-4D5B-4D8F-94AD-E8B5317A5124}"/>
                </a:ext>
              </a:extLst>
            </p:cNvPr>
            <p:cNvGrpSpPr/>
            <p:nvPr/>
          </p:nvGrpSpPr>
          <p:grpSpPr>
            <a:xfrm>
              <a:off x="1264441" y="1675404"/>
              <a:ext cx="5451319" cy="4820570"/>
              <a:chOff x="1599721" y="1787164"/>
              <a:chExt cx="4892681" cy="457299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EFAE4A9-8548-43FB-8F99-EEE8E237F52F}"/>
                  </a:ext>
                </a:extLst>
              </p:cNvPr>
              <p:cNvSpPr/>
              <p:nvPr/>
            </p:nvSpPr>
            <p:spPr>
              <a:xfrm>
                <a:off x="1599883" y="2007552"/>
                <a:ext cx="4892519" cy="4352608"/>
              </a:xfrm>
              <a:prstGeom prst="roundRect">
                <a:avLst>
                  <a:gd name="adj" fmla="val 3125"/>
                </a:avLst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C98E8EA-333A-47A6-8BEE-2468250308DC}"/>
                  </a:ext>
                </a:extLst>
              </p:cNvPr>
              <p:cNvSpPr/>
              <p:nvPr/>
            </p:nvSpPr>
            <p:spPr>
              <a:xfrm>
                <a:off x="1599721" y="1787164"/>
                <a:ext cx="4892519" cy="405542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2"/>
                    </a:solidFill>
                  </a:rPr>
                  <a:t>AS-IS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67D7226-52C4-4AC0-BA3C-DD96F738DADC}"/>
                </a:ext>
              </a:extLst>
            </p:cNvPr>
            <p:cNvSpPr/>
            <p:nvPr/>
          </p:nvSpPr>
          <p:spPr>
            <a:xfrm>
              <a:off x="1350351" y="2187257"/>
              <a:ext cx="942680" cy="4223703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2DB6D6-1AE2-4672-B75A-43F3A07F7C7F}"/>
                </a:ext>
              </a:extLst>
            </p:cNvPr>
            <p:cNvSpPr/>
            <p:nvPr/>
          </p:nvSpPr>
          <p:spPr>
            <a:xfrm>
              <a:off x="1313902" y="598455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3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5D4DD83-0786-4D7A-BC24-28A6630B4BF1}"/>
                </a:ext>
              </a:extLst>
            </p:cNvPr>
            <p:cNvSpPr/>
            <p:nvPr/>
          </p:nvSpPr>
          <p:spPr>
            <a:xfrm>
              <a:off x="1313902" y="505999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2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FE9494C-1C2F-436C-B9EE-7D6570651EF7}"/>
                </a:ext>
              </a:extLst>
            </p:cNvPr>
            <p:cNvGrpSpPr/>
            <p:nvPr/>
          </p:nvGrpSpPr>
          <p:grpSpPr>
            <a:xfrm>
              <a:off x="1313897" y="3642630"/>
              <a:ext cx="1013489" cy="2462109"/>
              <a:chOff x="1255640" y="5513376"/>
              <a:chExt cx="1013489" cy="246210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167C68-7828-4CAF-B59D-8DD0E23B672C}"/>
                  </a:ext>
                </a:extLst>
              </p:cNvPr>
              <p:cNvSpPr/>
              <p:nvPr/>
            </p:nvSpPr>
            <p:spPr>
              <a:xfrm>
                <a:off x="1255640" y="5983017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개발자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1</a:t>
                </a: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3B19A069-9A6B-42D9-BD86-345820930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1" y="5513376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D292EE53-CA41-4668-BFD2-B4BE4C910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6501381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0087CFBD-3F8A-4097-9A4E-65A012FB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7416366"/>
                <a:ext cx="559119" cy="559119"/>
              </a:xfrm>
              <a:prstGeom prst="rect">
                <a:avLst/>
              </a:prstGeom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DEACFC-B958-49C2-8B60-5AEE01A13D62}"/>
                </a:ext>
              </a:extLst>
            </p:cNvPr>
            <p:cNvGrpSpPr/>
            <p:nvPr/>
          </p:nvGrpSpPr>
          <p:grpSpPr>
            <a:xfrm>
              <a:off x="1319709" y="2686641"/>
              <a:ext cx="1013489" cy="861151"/>
              <a:chOff x="1309549" y="2676481"/>
              <a:chExt cx="1013489" cy="8611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6F008374-4D99-47B0-BFD5-AF55B2FB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461" y="2676481"/>
                <a:ext cx="548959" cy="548959"/>
              </a:xfrm>
              <a:prstGeom prst="rect">
                <a:avLst/>
              </a:prstGeom>
            </p:spPr>
          </p:pic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45DBA9E-057A-4C4F-93C3-0DDFC062DFFC}"/>
                  </a:ext>
                </a:extLst>
              </p:cNvPr>
              <p:cNvSpPr/>
              <p:nvPr/>
            </p:nvSpPr>
            <p:spPr>
              <a:xfrm>
                <a:off x="1309549" y="3116170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설계자</a:t>
                </a:r>
                <a:endParaRPr lang="en-US" altLang="ko-KR" sz="16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837793D-995D-4FD5-BC69-7CFC637CD903}"/>
                </a:ext>
              </a:extLst>
            </p:cNvPr>
            <p:cNvSpPr/>
            <p:nvPr/>
          </p:nvSpPr>
          <p:spPr>
            <a:xfrm>
              <a:off x="1954807" y="5253294"/>
              <a:ext cx="51339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0000"/>
                    </a:outerShdw>
                  </a:effectLst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BC0ABA-F177-4EEF-862D-169750115A64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7C7412-ED5B-4148-AD80-577D712EC85A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814F73F9-B68B-4932-B4A9-200699E944EE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345083A-AD8D-461B-A31C-B0DAB73F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328045-8228-488E-9AE8-84D80A31EA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8CFACF8-9852-480D-8A96-7A04F4790189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9142A7B0-3233-418E-A367-512D667AE2F1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06754A6E-F0B8-4D64-9B4B-991613EB12D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26B1FC4D-3B91-4E54-A707-893A70A2F509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A08A8B-F208-4F0D-BD16-85D0594F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26EE15-7268-4CDD-890E-72C2F2DA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A75280-C7D4-464A-96A4-E8C3C6AD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CC096E-94C3-4803-A6E2-2E0870E3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CC33AF-5654-433C-B0F9-703B9E0581B8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5E558-2947-43B7-A18A-956DCD3FF989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45523A-0DFE-42F2-B805-D8BD4842338F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33FEDA1-38C6-450C-AF5C-1F4F01864FFA}"/>
              </a:ext>
            </a:extLst>
          </p:cNvPr>
          <p:cNvGrpSpPr/>
          <p:nvPr/>
        </p:nvGrpSpPr>
        <p:grpSpPr>
          <a:xfrm>
            <a:off x="3502330" y="2305642"/>
            <a:ext cx="2705430" cy="3254466"/>
            <a:chOff x="1599721" y="1575125"/>
            <a:chExt cx="4892681" cy="478503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53E23BF-9A19-4C23-8E9B-249DD02BD2A1}"/>
                </a:ext>
              </a:extLst>
            </p:cNvPr>
            <p:cNvSpPr/>
            <p:nvPr/>
          </p:nvSpPr>
          <p:spPr>
            <a:xfrm>
              <a:off x="1599883" y="2007552"/>
              <a:ext cx="4892519" cy="4352608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97E92BD-DAE2-489B-BC7E-DD15141C2CDB}"/>
                </a:ext>
              </a:extLst>
            </p:cNvPr>
            <p:cNvSpPr/>
            <p:nvPr/>
          </p:nvSpPr>
          <p:spPr>
            <a:xfrm>
              <a:off x="1599721" y="1575125"/>
              <a:ext cx="4892518" cy="549836"/>
            </a:xfrm>
            <a:prstGeom prst="roundRect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고객번호 </a:t>
              </a:r>
              <a:r>
                <a:rPr lang="en-US" altLang="ko-KR" b="1" i="1" dirty="0">
                  <a:solidFill>
                    <a:schemeClr val="tx2"/>
                  </a:solidFill>
                </a:rPr>
                <a:t>/ </a:t>
              </a:r>
              <a:r>
                <a:rPr lang="ko-KR" altLang="en-US" b="1" i="1" dirty="0">
                  <a:solidFill>
                    <a:schemeClr val="tx2"/>
                  </a:solidFill>
                </a:rPr>
                <a:t>고객주소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BE597C5-9A52-430D-B401-EC493C928062}"/>
              </a:ext>
            </a:extLst>
          </p:cNvPr>
          <p:cNvSpPr/>
          <p:nvPr/>
        </p:nvSpPr>
        <p:spPr>
          <a:xfrm>
            <a:off x="3623882" y="2876814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CUST_ADDR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B0B2D0F-E5F4-4D37-B638-6F02495E2CE9}"/>
              </a:ext>
            </a:extLst>
          </p:cNvPr>
          <p:cNvSpPr/>
          <p:nvPr/>
        </p:nvSpPr>
        <p:spPr>
          <a:xfrm>
            <a:off x="3623882" y="3428569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CLNT_ADDR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254E2FF-254C-49FE-ADDD-0C3A7699765B}"/>
              </a:ext>
            </a:extLst>
          </p:cNvPr>
          <p:cNvSpPr/>
          <p:nvPr/>
        </p:nvSpPr>
        <p:spPr>
          <a:xfrm>
            <a:off x="3623882" y="4269114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CLNT_NUM / CUST_ADDR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7AD5470-2DDB-4A86-AFC0-3B15C628D7B6}"/>
              </a:ext>
            </a:extLst>
          </p:cNvPr>
          <p:cNvSpPr/>
          <p:nvPr/>
        </p:nvSpPr>
        <p:spPr>
          <a:xfrm>
            <a:off x="3623882" y="4820869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CST_ADDR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23761BD-9DD6-42BF-9F00-BE6BD03EAC65}"/>
              </a:ext>
            </a:extLst>
          </p:cNvPr>
          <p:cNvSpPr/>
          <p:nvPr/>
        </p:nvSpPr>
        <p:spPr>
          <a:xfrm flipH="1">
            <a:off x="3068320" y="2305641"/>
            <a:ext cx="379292" cy="3235002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 err="1">
                <a:solidFill>
                  <a:schemeClr val="tx2"/>
                </a:solidFill>
              </a:rPr>
              <a:t>변수명</a:t>
            </a:r>
            <a:r>
              <a:rPr lang="en-US" altLang="ko-KR" sz="1600" b="1" i="1" dirty="0">
                <a:solidFill>
                  <a:schemeClr val="tx2"/>
                </a:solidFill>
              </a:rPr>
              <a:t>/</a:t>
            </a:r>
            <a:r>
              <a:rPr lang="ko-KR" altLang="en-US" sz="1600" b="1" i="1" dirty="0">
                <a:solidFill>
                  <a:schemeClr val="tx2"/>
                </a:solidFill>
              </a:rPr>
              <a:t>테이블명</a:t>
            </a:r>
            <a:r>
              <a:rPr lang="en-US" altLang="ko-KR" sz="1600" b="1" i="1" dirty="0">
                <a:solidFill>
                  <a:schemeClr val="tx2"/>
                </a:solidFill>
              </a:rPr>
              <a:t>/</a:t>
            </a:r>
            <a:r>
              <a:rPr lang="ko-KR" altLang="en-US" sz="1600" b="1" i="1" dirty="0" err="1">
                <a:solidFill>
                  <a:schemeClr val="tx2"/>
                </a:solidFill>
              </a:rPr>
              <a:t>컬럼명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964652E-9292-421F-A00F-AE35CC2E8836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1951725" y="2985769"/>
            <a:ext cx="1672157" cy="8952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0320B35A-574A-4265-AFBA-3AD992969512}"/>
              </a:ext>
            </a:extLst>
          </p:cNvPr>
          <p:cNvCxnSpPr>
            <a:cxnSpLocks/>
            <a:stCxn id="66" idx="3"/>
            <a:endCxn id="76" idx="1"/>
          </p:cNvCxnSpPr>
          <p:nvPr/>
        </p:nvCxnSpPr>
        <p:spPr>
          <a:xfrm flipV="1">
            <a:off x="1976574" y="3627051"/>
            <a:ext cx="1647308" cy="31978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8BBFFF6-F3AB-4134-88AD-4D2A2A715115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996371" y="4467596"/>
            <a:ext cx="1627511" cy="39614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D9C2DE6-EB3D-41D1-81B3-FE18EA335BE3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996371" y="4863738"/>
            <a:ext cx="1627511" cy="15561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810C8BFD-7DC7-4DBE-A44C-79B311AAC1EF}"/>
              </a:ext>
            </a:extLst>
          </p:cNvPr>
          <p:cNvSpPr/>
          <p:nvPr/>
        </p:nvSpPr>
        <p:spPr>
          <a:xfrm>
            <a:off x="2540000" y="2201745"/>
            <a:ext cx="3820160" cy="3833149"/>
          </a:xfrm>
          <a:prstGeom prst="roundRect">
            <a:avLst>
              <a:gd name="adj" fmla="val 948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036E992-061C-456F-971B-E1FC8B837153}"/>
              </a:ext>
            </a:extLst>
          </p:cNvPr>
          <p:cNvGrpSpPr/>
          <p:nvPr/>
        </p:nvGrpSpPr>
        <p:grpSpPr>
          <a:xfrm>
            <a:off x="1215604" y="1825944"/>
            <a:ext cx="2074396" cy="681061"/>
            <a:chOff x="8043006" y="5224250"/>
            <a:chExt cx="2206566" cy="681061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A8A1742-F42B-4FEA-8E7C-F3B551099FC2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C9AB0DF-7DC7-4491-98D1-12C2FD7C8665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EBBEA496-9982-46FA-96F5-39744887DB9C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동일한 한글에 각자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1544F04-151A-496C-904D-9F5B964A62CE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다른 영문 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E0B3852-689A-4243-8862-B4C6DB6B8B4F}"/>
              </a:ext>
            </a:extLst>
          </p:cNvPr>
          <p:cNvGrpSpPr/>
          <p:nvPr/>
        </p:nvGrpSpPr>
        <p:grpSpPr>
          <a:xfrm>
            <a:off x="2315522" y="5681389"/>
            <a:ext cx="2020340" cy="863188"/>
            <a:chOff x="8025604" y="5122650"/>
            <a:chExt cx="2303190" cy="863188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168FD3A-EC8A-4AE6-883A-3B03C6B7B5C5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F856DD6-9C86-4376-9ACC-2679875D36EF}"/>
                </a:ext>
              </a:extLst>
            </p:cNvPr>
            <p:cNvGrpSpPr/>
            <p:nvPr/>
          </p:nvGrpSpPr>
          <p:grpSpPr>
            <a:xfrm>
              <a:off x="8025604" y="5122650"/>
              <a:ext cx="2303190" cy="863188"/>
              <a:chOff x="4124634" y="5663656"/>
              <a:chExt cx="2487654" cy="863188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EFDE0C0-E17F-4D42-8A30-0DE9818E2B5A}"/>
                  </a:ext>
                </a:extLst>
              </p:cNvPr>
              <p:cNvSpPr/>
              <p:nvPr/>
            </p:nvSpPr>
            <p:spPr>
              <a:xfrm>
                <a:off x="4124634" y="5663656"/>
                <a:ext cx="2486428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동일한 개발자도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F87A8F1-9EC4-41C1-AC9B-8A517E9BC988}"/>
                  </a:ext>
                </a:extLst>
              </p:cNvPr>
              <p:cNvSpPr/>
              <p:nvPr/>
            </p:nvSpPr>
            <p:spPr>
              <a:xfrm>
                <a:off x="4143427" y="6105382"/>
                <a:ext cx="2383294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다른 영문 사용 가능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57D7CF0-F0E6-4303-A466-1F51F925B462}"/>
                  </a:ext>
                </a:extLst>
              </p:cNvPr>
              <p:cNvSpPr/>
              <p:nvPr/>
            </p:nvSpPr>
            <p:spPr>
              <a:xfrm>
                <a:off x="4125860" y="5898687"/>
                <a:ext cx="2486428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시점에 따라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B231425-6D4D-4050-8E0C-C1FD795057BA}"/>
              </a:ext>
            </a:extLst>
          </p:cNvPr>
          <p:cNvGrpSpPr/>
          <p:nvPr/>
        </p:nvGrpSpPr>
        <p:grpSpPr>
          <a:xfrm>
            <a:off x="4335217" y="5787613"/>
            <a:ext cx="2074396" cy="681061"/>
            <a:chOff x="8043006" y="5224250"/>
            <a:chExt cx="2206566" cy="681061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C8DF4413-840B-47FB-BD9D-37C444C31712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59CB3C0-8C45-440A-B0E5-ED360B6DE37B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891A399-DBF4-4E2B-974C-65B6B6F25F1A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고객 </a:t>
                </a:r>
                <a:r>
                  <a:rPr lang="en-US" altLang="ko-KR" sz="1600" b="1" i="1" kern="0" spc="-100" dirty="0">
                    <a:solidFill>
                      <a:srgbClr val="44546A"/>
                    </a:solidFill>
                  </a:rPr>
                  <a:t>: CUST, CLNT, CST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8EE4ED1E-1A8B-4911-8B97-D50F83361E01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>
                    <a:solidFill>
                      <a:srgbClr val="44546A"/>
                    </a:solidFill>
                  </a:rPr>
                  <a:t>다양하게 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219BBBD-49F1-4901-8DE0-E73DD2B8C215}"/>
              </a:ext>
            </a:extLst>
          </p:cNvPr>
          <p:cNvGrpSpPr/>
          <p:nvPr/>
        </p:nvGrpSpPr>
        <p:grpSpPr>
          <a:xfrm>
            <a:off x="6540595" y="1700052"/>
            <a:ext cx="5210527" cy="4820570"/>
            <a:chOff x="1264441" y="1675404"/>
            <a:chExt cx="5451319" cy="4820570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6C06C20D-69BD-43E9-91E6-37DA374C3550}"/>
                </a:ext>
              </a:extLst>
            </p:cNvPr>
            <p:cNvGrpSpPr/>
            <p:nvPr/>
          </p:nvGrpSpPr>
          <p:grpSpPr>
            <a:xfrm>
              <a:off x="1264441" y="1675404"/>
              <a:ext cx="5451319" cy="4820570"/>
              <a:chOff x="1599721" y="1787164"/>
              <a:chExt cx="4892681" cy="4572996"/>
            </a:xfrm>
          </p:grpSpPr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1D5FCC48-DD26-43DB-944F-7DD7821817F3}"/>
                  </a:ext>
                </a:extLst>
              </p:cNvPr>
              <p:cNvSpPr/>
              <p:nvPr/>
            </p:nvSpPr>
            <p:spPr>
              <a:xfrm>
                <a:off x="1599883" y="2007552"/>
                <a:ext cx="4892519" cy="4352608"/>
              </a:xfrm>
              <a:prstGeom prst="roundRect">
                <a:avLst>
                  <a:gd name="adj" fmla="val 3125"/>
                </a:avLst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사각형: 둥근 모서리 164">
                <a:extLst>
                  <a:ext uri="{FF2B5EF4-FFF2-40B4-BE49-F238E27FC236}">
                    <a16:creationId xmlns:a16="http://schemas.microsoft.com/office/drawing/2014/main" id="{205554B5-B8F0-4D23-BF05-A938358123BA}"/>
                  </a:ext>
                </a:extLst>
              </p:cNvPr>
              <p:cNvSpPr/>
              <p:nvPr/>
            </p:nvSpPr>
            <p:spPr>
              <a:xfrm>
                <a:off x="1599721" y="1787164"/>
                <a:ext cx="4892519" cy="405542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2"/>
                    </a:solidFill>
                  </a:rPr>
                  <a:t>TO-BE</a:t>
                </a:r>
              </a:p>
            </p:txBody>
          </p:sp>
        </p:grp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9AE66684-E23C-429A-BFA8-1906D663844F}"/>
                </a:ext>
              </a:extLst>
            </p:cNvPr>
            <p:cNvSpPr/>
            <p:nvPr/>
          </p:nvSpPr>
          <p:spPr>
            <a:xfrm>
              <a:off x="1350351" y="2187257"/>
              <a:ext cx="942680" cy="4223703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13113FA-F142-44AB-A678-9EF3D53C7045}"/>
                </a:ext>
              </a:extLst>
            </p:cNvPr>
            <p:cNvSpPr/>
            <p:nvPr/>
          </p:nvSpPr>
          <p:spPr>
            <a:xfrm>
              <a:off x="1313902" y="598455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3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3FFF190-F9B0-4752-8033-68E646A31DAA}"/>
                </a:ext>
              </a:extLst>
            </p:cNvPr>
            <p:cNvSpPr/>
            <p:nvPr/>
          </p:nvSpPr>
          <p:spPr>
            <a:xfrm>
              <a:off x="1313902" y="505999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2</a:t>
              </a: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390044A-2FFA-450C-9D71-B547278E6AC2}"/>
                </a:ext>
              </a:extLst>
            </p:cNvPr>
            <p:cNvGrpSpPr/>
            <p:nvPr/>
          </p:nvGrpSpPr>
          <p:grpSpPr>
            <a:xfrm>
              <a:off x="1313897" y="3642630"/>
              <a:ext cx="1013489" cy="2462109"/>
              <a:chOff x="1255640" y="5513376"/>
              <a:chExt cx="1013489" cy="2462109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398FFED-3549-44BD-BA93-00922929AE5F}"/>
                  </a:ext>
                </a:extLst>
              </p:cNvPr>
              <p:cNvSpPr/>
              <p:nvPr/>
            </p:nvSpPr>
            <p:spPr>
              <a:xfrm>
                <a:off x="1255640" y="5983017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개발자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1</a:t>
                </a:r>
              </a:p>
            </p:txBody>
          </p:sp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0BCD0A0-674C-49BD-9768-C49CCE612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1" y="5513376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8CE4CC06-644F-4FAF-AD2D-2F09D30CF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6501381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AFE2EF88-D080-411B-ABA6-D0A1E8305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7416366"/>
                <a:ext cx="559119" cy="559119"/>
              </a:xfrm>
              <a:prstGeom prst="rect">
                <a:avLst/>
              </a:prstGeom>
            </p:spPr>
          </p:pic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FC490F41-55D8-4565-8BFC-5BAB91E2026F}"/>
                </a:ext>
              </a:extLst>
            </p:cNvPr>
            <p:cNvGrpSpPr/>
            <p:nvPr/>
          </p:nvGrpSpPr>
          <p:grpSpPr>
            <a:xfrm>
              <a:off x="1319709" y="2686641"/>
              <a:ext cx="1013489" cy="861151"/>
              <a:chOff x="1309549" y="2676481"/>
              <a:chExt cx="1013489" cy="861151"/>
            </a:xfrm>
          </p:grpSpPr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DFC1217D-2C7D-4889-BD38-E3E46E98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461" y="2676481"/>
                <a:ext cx="548959" cy="548959"/>
              </a:xfrm>
              <a:prstGeom prst="rect">
                <a:avLst/>
              </a:prstGeom>
            </p:spPr>
          </p:pic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1A2ADD80-10F7-4AA0-98E5-B01D7DA5FAD1}"/>
                  </a:ext>
                </a:extLst>
              </p:cNvPr>
              <p:cNvSpPr/>
              <p:nvPr/>
            </p:nvSpPr>
            <p:spPr>
              <a:xfrm>
                <a:off x="1309549" y="3116170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설계자</a:t>
                </a:r>
                <a:endParaRPr lang="en-US" altLang="ko-KR" sz="16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019508E-7A58-4206-924E-76DF0FCDC28E}"/>
                </a:ext>
              </a:extLst>
            </p:cNvPr>
            <p:cNvSpPr/>
            <p:nvPr/>
          </p:nvSpPr>
          <p:spPr>
            <a:xfrm>
              <a:off x="1954807" y="5253294"/>
              <a:ext cx="51339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0000"/>
                    </a:outerShdw>
                  </a:effectLst>
                </a:rPr>
                <a:t>!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C01F57A-59A0-424D-978A-E642EAF15995}"/>
              </a:ext>
            </a:extLst>
          </p:cNvPr>
          <p:cNvGrpSpPr/>
          <p:nvPr/>
        </p:nvGrpSpPr>
        <p:grpSpPr>
          <a:xfrm>
            <a:off x="8814157" y="5007921"/>
            <a:ext cx="2705430" cy="1015543"/>
            <a:chOff x="1599721" y="1326421"/>
            <a:chExt cx="4892681" cy="4143169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B123A39E-8161-44FA-A65E-CB36B5F6B727}"/>
                </a:ext>
              </a:extLst>
            </p:cNvPr>
            <p:cNvSpPr/>
            <p:nvPr/>
          </p:nvSpPr>
          <p:spPr>
            <a:xfrm>
              <a:off x="1599884" y="2007553"/>
              <a:ext cx="4892518" cy="3462037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51A11427-A635-49C2-967C-1CBDDE698515}"/>
                </a:ext>
              </a:extLst>
            </p:cNvPr>
            <p:cNvSpPr/>
            <p:nvPr/>
          </p:nvSpPr>
          <p:spPr>
            <a:xfrm>
              <a:off x="1599721" y="1326421"/>
              <a:ext cx="4892518" cy="1501869"/>
            </a:xfrm>
            <a:prstGeom prst="roundRect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고객번호 </a:t>
              </a:r>
              <a:r>
                <a:rPr lang="en-US" altLang="ko-KR" b="1" i="1" dirty="0">
                  <a:solidFill>
                    <a:schemeClr val="tx2"/>
                  </a:solidFill>
                </a:rPr>
                <a:t>/ </a:t>
              </a:r>
              <a:r>
                <a:rPr lang="ko-KR" altLang="en-US" b="1" i="1" dirty="0">
                  <a:solidFill>
                    <a:schemeClr val="tx2"/>
                  </a:solidFill>
                </a:rPr>
                <a:t>고객주소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4D3B7B4-EF5A-4FBD-AAC7-58A596182CB0}"/>
              </a:ext>
            </a:extLst>
          </p:cNvPr>
          <p:cNvSpPr/>
          <p:nvPr/>
        </p:nvSpPr>
        <p:spPr>
          <a:xfrm>
            <a:off x="8948992" y="5504387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CST_NO / CST_ADR</a:t>
            </a: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264FC27-2E37-4FF2-A62B-0439C193E9FD}"/>
              </a:ext>
            </a:extLst>
          </p:cNvPr>
          <p:cNvSpPr/>
          <p:nvPr/>
        </p:nvSpPr>
        <p:spPr>
          <a:xfrm>
            <a:off x="8814247" y="2381155"/>
            <a:ext cx="2705340" cy="2442462"/>
          </a:xfrm>
          <a:prstGeom prst="roundRect">
            <a:avLst>
              <a:gd name="adj" fmla="val 4981"/>
            </a:avLst>
          </a:prstGeom>
          <a:solidFill>
            <a:srgbClr val="F1F7FF"/>
          </a:solidFill>
          <a:ln w="1905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3F8D858-813A-45F1-97E5-D72004967E1A}"/>
              </a:ext>
            </a:extLst>
          </p:cNvPr>
          <p:cNvSpPr/>
          <p:nvPr/>
        </p:nvSpPr>
        <p:spPr>
          <a:xfrm>
            <a:off x="9022761" y="2151204"/>
            <a:ext cx="1229351" cy="42146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i="1" kern="0" spc="-100" dirty="0">
                <a:solidFill>
                  <a:srgbClr val="44546A"/>
                </a:solidFill>
              </a:rPr>
              <a:t>데이터 사전</a:t>
            </a:r>
            <a:endParaRPr lang="en-US" altLang="ko-KR" sz="16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B46C99B2-DEF7-41D8-891F-D32EE0B164C1}"/>
              </a:ext>
            </a:extLst>
          </p:cNvPr>
          <p:cNvSpPr/>
          <p:nvPr/>
        </p:nvSpPr>
        <p:spPr>
          <a:xfrm flipH="1">
            <a:off x="8903964" y="2586168"/>
            <a:ext cx="379292" cy="985860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>
                <a:solidFill>
                  <a:schemeClr val="tx2"/>
                </a:solidFill>
              </a:rPr>
              <a:t>용어사전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AA2AA21A-E66B-4E26-9CC7-F41A240AB288}"/>
              </a:ext>
            </a:extLst>
          </p:cNvPr>
          <p:cNvSpPr/>
          <p:nvPr/>
        </p:nvSpPr>
        <p:spPr>
          <a:xfrm flipH="1">
            <a:off x="8903964" y="3652398"/>
            <a:ext cx="379292" cy="985860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단어사전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2A36F88D-8D9B-4443-AE33-CFF08D8500CE}"/>
              </a:ext>
            </a:extLst>
          </p:cNvPr>
          <p:cNvSpPr/>
          <p:nvPr/>
        </p:nvSpPr>
        <p:spPr>
          <a:xfrm flipH="1">
            <a:off x="9296536" y="2586168"/>
            <a:ext cx="2036463" cy="98586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고객번호 </a:t>
            </a:r>
            <a:r>
              <a:rPr lang="en-US" altLang="ko-KR" sz="1600" b="1" i="1" dirty="0">
                <a:solidFill>
                  <a:schemeClr val="tx2"/>
                </a:solidFill>
              </a:rPr>
              <a:t>: CST_NO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고객주소 </a:t>
            </a:r>
            <a:r>
              <a:rPr lang="en-US" altLang="ko-KR" sz="1600" b="1" i="1" dirty="0">
                <a:solidFill>
                  <a:schemeClr val="tx2"/>
                </a:solidFill>
              </a:rPr>
              <a:t>: CST_ADR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05904CD2-7632-4FBE-BCDD-E59885AEAC0A}"/>
              </a:ext>
            </a:extLst>
          </p:cNvPr>
          <p:cNvSpPr/>
          <p:nvPr/>
        </p:nvSpPr>
        <p:spPr>
          <a:xfrm flipH="1">
            <a:off x="9296536" y="3652398"/>
            <a:ext cx="2036463" cy="98586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         객 </a:t>
            </a:r>
            <a:r>
              <a:rPr lang="en-US" altLang="ko-KR" sz="1600" b="1" i="1" dirty="0">
                <a:solidFill>
                  <a:schemeClr val="tx2"/>
                </a:solidFill>
              </a:rPr>
              <a:t>: CST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번         호 </a:t>
            </a:r>
            <a:r>
              <a:rPr lang="en-US" altLang="ko-KR" sz="1600" b="1" i="1" dirty="0">
                <a:solidFill>
                  <a:schemeClr val="tx2"/>
                </a:solidFill>
              </a:rPr>
              <a:t>: NO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주         소 </a:t>
            </a:r>
            <a:r>
              <a:rPr lang="en-US" altLang="ko-KR" sz="1600" b="1" i="1" dirty="0">
                <a:solidFill>
                  <a:schemeClr val="tx2"/>
                </a:solidFill>
              </a:rPr>
              <a:t>: ADR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0C477FDD-56FC-4FAA-83A3-B43D2CB0DC89}"/>
              </a:ext>
            </a:extLst>
          </p:cNvPr>
          <p:cNvCxnSpPr>
            <a:cxnSpLocks/>
            <a:stCxn id="158" idx="3"/>
            <a:endCxn id="174" idx="1"/>
          </p:cNvCxnSpPr>
          <p:nvPr/>
        </p:nvCxnSpPr>
        <p:spPr>
          <a:xfrm>
            <a:off x="7276716" y="2985769"/>
            <a:ext cx="1537531" cy="616617"/>
          </a:xfrm>
          <a:prstGeom prst="bentConnector3">
            <a:avLst>
              <a:gd name="adj1" fmla="val 5062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D0279A19-B9FE-4FC3-88F5-8722955C2389}"/>
              </a:ext>
            </a:extLst>
          </p:cNvPr>
          <p:cNvCxnSpPr>
            <a:cxnSpLocks/>
            <a:stCxn id="161" idx="3"/>
            <a:endCxn id="174" idx="1"/>
          </p:cNvCxnSpPr>
          <p:nvPr/>
        </p:nvCxnSpPr>
        <p:spPr>
          <a:xfrm flipV="1">
            <a:off x="7301564" y="3602386"/>
            <a:ext cx="1512683" cy="34445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BE3B15BC-D691-46EC-B2FC-15B6EA697633}"/>
              </a:ext>
            </a:extLst>
          </p:cNvPr>
          <p:cNvCxnSpPr>
            <a:cxnSpLocks/>
            <a:stCxn id="162" idx="3"/>
            <a:endCxn id="174" idx="1"/>
          </p:cNvCxnSpPr>
          <p:nvPr/>
        </p:nvCxnSpPr>
        <p:spPr>
          <a:xfrm flipV="1">
            <a:off x="7301572" y="3602386"/>
            <a:ext cx="1512675" cy="133245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17090D2-A283-4635-966E-B53623F2681F}"/>
              </a:ext>
            </a:extLst>
          </p:cNvPr>
          <p:cNvCxnSpPr>
            <a:cxnSpLocks/>
            <a:stCxn id="163" idx="3"/>
            <a:endCxn id="174" idx="1"/>
          </p:cNvCxnSpPr>
          <p:nvPr/>
        </p:nvCxnSpPr>
        <p:spPr>
          <a:xfrm flipV="1">
            <a:off x="7301572" y="3602386"/>
            <a:ext cx="1512675" cy="224744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0B05201B-BEED-49B8-9128-6968E0F9CE0B}"/>
              </a:ext>
            </a:extLst>
          </p:cNvPr>
          <p:cNvCxnSpPr>
            <a:stCxn id="174" idx="2"/>
            <a:endCxn id="168" idx="0"/>
          </p:cNvCxnSpPr>
          <p:nvPr/>
        </p:nvCxnSpPr>
        <p:spPr>
          <a:xfrm flipH="1">
            <a:off x="10166827" y="4823617"/>
            <a:ext cx="90" cy="1843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667F56E-217F-49E3-9C58-CFF4BB7115A0}"/>
              </a:ext>
            </a:extLst>
          </p:cNvPr>
          <p:cNvGrpSpPr/>
          <p:nvPr/>
        </p:nvGrpSpPr>
        <p:grpSpPr>
          <a:xfrm>
            <a:off x="7536472" y="5835170"/>
            <a:ext cx="2074396" cy="681061"/>
            <a:chOff x="8043006" y="5224250"/>
            <a:chExt cx="2206566" cy="681061"/>
          </a:xfrm>
        </p:grpSpPr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928C5C7E-1E69-44E8-876E-D110068E45CF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D007EF-16F4-4C13-B7B5-551FF336D334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1DA0F0E-BEF0-4983-9FA3-D68AC4967B35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모든 인원이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F1F14EEC-0C09-4C9E-B1A6-C203097E3669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>
                    <a:solidFill>
                      <a:srgbClr val="44546A"/>
                    </a:solidFill>
                  </a:rPr>
                  <a:t>동일하게사용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91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69759D3-90BA-4F6E-8B53-3E3F042578E3}"/>
              </a:ext>
            </a:extLst>
          </p:cNvPr>
          <p:cNvSpPr/>
          <p:nvPr/>
        </p:nvSpPr>
        <p:spPr>
          <a:xfrm>
            <a:off x="1432559" y="2447476"/>
            <a:ext cx="6019917" cy="1165557"/>
          </a:xfrm>
          <a:prstGeom prst="rightArrow">
            <a:avLst>
              <a:gd name="adj1" fmla="val 50000"/>
              <a:gd name="adj2" fmla="val 41283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B438DB-9C83-4D06-81C7-2AD8121C21C6}"/>
              </a:ext>
            </a:extLst>
          </p:cNvPr>
          <p:cNvGrpSpPr/>
          <p:nvPr/>
        </p:nvGrpSpPr>
        <p:grpSpPr>
          <a:xfrm>
            <a:off x="2267539" y="1930268"/>
            <a:ext cx="2661425" cy="963969"/>
            <a:chOff x="3029539" y="1909948"/>
            <a:chExt cx="2661425" cy="963969"/>
          </a:xfrm>
        </p:grpSpPr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E585C71B-619C-4303-8019-CABB072E3606}"/>
                </a:ext>
              </a:extLst>
            </p:cNvPr>
            <p:cNvSpPr/>
            <p:nvPr/>
          </p:nvSpPr>
          <p:spPr>
            <a:xfrm>
              <a:off x="3029539" y="1909948"/>
              <a:ext cx="2661425" cy="963969"/>
            </a:xfrm>
            <a:prstGeom prst="flowChartDecision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045428-6D7B-4D85-8A45-AA4D1F475B73}"/>
                </a:ext>
              </a:extLst>
            </p:cNvPr>
            <p:cNvSpPr/>
            <p:nvPr/>
          </p:nvSpPr>
          <p:spPr>
            <a:xfrm>
              <a:off x="3279140" y="2036431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용어가 띄어쓰기를</a:t>
              </a:r>
              <a:endParaRPr lang="en-US" altLang="ko-KR" sz="1600" b="1" i="1" kern="0" spc="-100" dirty="0">
                <a:solidFill>
                  <a:srgbClr val="44546A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7014BD-129E-4FE3-BF00-6D19822A58DA}"/>
                </a:ext>
              </a:extLst>
            </p:cNvPr>
            <p:cNvSpPr/>
            <p:nvPr/>
          </p:nvSpPr>
          <p:spPr>
            <a:xfrm>
              <a:off x="3279140" y="2271404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하였는가</a:t>
              </a:r>
              <a:r>
                <a:rPr lang="en-US" altLang="ko-KR" sz="1600" b="1" i="1" kern="0" spc="-100" dirty="0">
                  <a:solidFill>
                    <a:srgbClr val="44546A"/>
                  </a:solidFill>
                </a:rPr>
                <a:t>?</a:t>
              </a: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7"/>
              </p:ext>
            </p:extLst>
          </p:nvPr>
        </p:nvGraphicFramePr>
        <p:xfrm>
          <a:off x="7508238" y="1656080"/>
          <a:ext cx="4292050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5961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695961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450064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450064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F3407DB-78ED-415E-8269-0BC27B285A7C}"/>
              </a:ext>
            </a:extLst>
          </p:cNvPr>
          <p:cNvSpPr/>
          <p:nvPr/>
        </p:nvSpPr>
        <p:spPr>
          <a:xfrm>
            <a:off x="1840316" y="3277272"/>
            <a:ext cx="1353647" cy="43011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 dirty="0">
                <a:solidFill>
                  <a:schemeClr val="tx2"/>
                </a:solidFill>
              </a:rPr>
              <a:t>띄어쓰기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3C39C6-D507-49B6-9966-9F20B277CEB6}"/>
              </a:ext>
            </a:extLst>
          </p:cNvPr>
          <p:cNvSpPr/>
          <p:nvPr/>
        </p:nvSpPr>
        <p:spPr>
          <a:xfrm>
            <a:off x="3971214" y="3277272"/>
            <a:ext cx="1353647" cy="43011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>
                <a:solidFill>
                  <a:schemeClr val="tx2"/>
                </a:solidFill>
              </a:rPr>
              <a:t>단어로 분해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5DDEAAA-0FD4-4D12-A5AD-9523E772F10A}"/>
              </a:ext>
            </a:extLst>
          </p:cNvPr>
          <p:cNvSpPr/>
          <p:nvPr/>
        </p:nvSpPr>
        <p:spPr>
          <a:xfrm>
            <a:off x="2815935" y="4802347"/>
            <a:ext cx="4636541" cy="1165557"/>
          </a:xfrm>
          <a:prstGeom prst="rightArrow">
            <a:avLst>
              <a:gd name="adj1" fmla="val 50000"/>
              <a:gd name="adj2" fmla="val 41283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08C3089-F874-4540-8D2E-BD0092D63EDA}"/>
              </a:ext>
            </a:extLst>
          </p:cNvPr>
          <p:cNvGrpSpPr/>
          <p:nvPr/>
        </p:nvGrpSpPr>
        <p:grpSpPr>
          <a:xfrm>
            <a:off x="3371354" y="4285139"/>
            <a:ext cx="2661425" cy="963969"/>
            <a:chOff x="3029539" y="1909948"/>
            <a:chExt cx="2661425" cy="963969"/>
          </a:xfrm>
        </p:grpSpPr>
        <p:sp>
          <p:nvSpPr>
            <p:cNvPr id="35" name="순서도: 판단 34">
              <a:extLst>
                <a:ext uri="{FF2B5EF4-FFF2-40B4-BE49-F238E27FC236}">
                  <a16:creationId xmlns:a16="http://schemas.microsoft.com/office/drawing/2014/main" id="{7AF529B6-59AE-4A11-A112-41FE43CFF225}"/>
                </a:ext>
              </a:extLst>
            </p:cNvPr>
            <p:cNvSpPr/>
            <p:nvPr/>
          </p:nvSpPr>
          <p:spPr>
            <a:xfrm>
              <a:off x="3029539" y="1909948"/>
              <a:ext cx="2661425" cy="963969"/>
            </a:xfrm>
            <a:prstGeom prst="flowChartDecision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18FA4BD-A39A-42F7-8F1D-20E7FC6AB5FF}"/>
                </a:ext>
              </a:extLst>
            </p:cNvPr>
            <p:cNvSpPr/>
            <p:nvPr/>
          </p:nvSpPr>
          <p:spPr>
            <a:xfrm>
              <a:off x="3279140" y="2036431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>
                  <a:solidFill>
                    <a:srgbClr val="44546A"/>
                  </a:solidFill>
                </a:rPr>
                <a:t>분해된 단어가</a:t>
              </a:r>
              <a:endParaRPr lang="en-US" altLang="ko-KR" sz="1600" b="1" i="1" kern="0" spc="-100" dirty="0">
                <a:solidFill>
                  <a:srgbClr val="44546A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C140CF2-E4A0-4DF2-90FD-C6AB7F43BC08}"/>
                </a:ext>
              </a:extLst>
            </p:cNvPr>
            <p:cNvSpPr/>
            <p:nvPr/>
          </p:nvSpPr>
          <p:spPr>
            <a:xfrm>
              <a:off x="3279140" y="2282873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모두 단어사전에 존재</a:t>
              </a:r>
              <a:r>
                <a:rPr lang="en-US" altLang="ko-KR" sz="1600" b="1" i="1" kern="0" spc="-100" dirty="0">
                  <a:solidFill>
                    <a:srgbClr val="44546A"/>
                  </a:solidFill>
                </a:rPr>
                <a:t>?</a:t>
              </a: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77F1852-3A5C-4128-8682-1F25B7799774}"/>
              </a:ext>
            </a:extLst>
          </p:cNvPr>
          <p:cNvSpPr/>
          <p:nvPr/>
        </p:nvSpPr>
        <p:spPr>
          <a:xfrm>
            <a:off x="2944131" y="5632143"/>
            <a:ext cx="1353647" cy="61334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 dirty="0">
                <a:solidFill>
                  <a:schemeClr val="tx2"/>
                </a:solidFill>
              </a:rPr>
              <a:t>단어사전에 단어등록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7DDAC4-98D2-415F-81ED-96FD0F77100D}"/>
              </a:ext>
            </a:extLst>
          </p:cNvPr>
          <p:cNvSpPr/>
          <p:nvPr/>
        </p:nvSpPr>
        <p:spPr>
          <a:xfrm>
            <a:off x="5075029" y="5632143"/>
            <a:ext cx="1353647" cy="61334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>
                <a:solidFill>
                  <a:schemeClr val="tx2"/>
                </a:solidFill>
              </a:rPr>
              <a:t>용어생성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98D0A5C-9B63-4A7F-AC2C-B42F13F741F3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 rot="5400000">
            <a:off x="2866179" y="2545198"/>
            <a:ext cx="383035" cy="10811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A81B0397-E559-4D53-8440-E0C5B1DB1E9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16200000" flipH="1">
            <a:off x="3931628" y="2560861"/>
            <a:ext cx="383035" cy="104978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7B58D27-3AD2-4657-9D28-D75D3EB71091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16200000" flipH="1">
            <a:off x="5035443" y="4915732"/>
            <a:ext cx="383035" cy="104978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D0F5232-991C-4451-8F22-167C0A74AC7C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5400000">
            <a:off x="3969994" y="4900069"/>
            <a:ext cx="383035" cy="108111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B6119D00-F0E8-4B3E-A4EF-B061F51220F2}"/>
              </a:ext>
            </a:extLst>
          </p:cNvPr>
          <p:cNvCxnSpPr>
            <a:cxnSpLocks/>
            <a:stCxn id="37" idx="1"/>
            <a:endCxn id="35" idx="1"/>
          </p:cNvCxnSpPr>
          <p:nvPr/>
        </p:nvCxnSpPr>
        <p:spPr>
          <a:xfrm rot="10800000" flipH="1">
            <a:off x="2944130" y="4767125"/>
            <a:ext cx="427223" cy="1171691"/>
          </a:xfrm>
          <a:prstGeom prst="bentConnector3">
            <a:avLst>
              <a:gd name="adj1" fmla="val -5350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83DB13-3C8B-4439-B968-2BC2A08C7BCA}"/>
              </a:ext>
            </a:extLst>
          </p:cNvPr>
          <p:cNvSpPr/>
          <p:nvPr/>
        </p:nvSpPr>
        <p:spPr>
          <a:xfrm>
            <a:off x="2349555" y="2713186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No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BC245C-5109-4A57-B717-8CC752D68644}"/>
              </a:ext>
            </a:extLst>
          </p:cNvPr>
          <p:cNvSpPr/>
          <p:nvPr/>
        </p:nvSpPr>
        <p:spPr>
          <a:xfrm>
            <a:off x="4188619" y="2713186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Yes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631A11-58A1-445E-A6B3-55DCA8F33827}"/>
              </a:ext>
            </a:extLst>
          </p:cNvPr>
          <p:cNvSpPr/>
          <p:nvPr/>
        </p:nvSpPr>
        <p:spPr>
          <a:xfrm>
            <a:off x="3460247" y="5079930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No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109F58-F761-44DA-879E-548EB4D6E1D3}"/>
              </a:ext>
            </a:extLst>
          </p:cNvPr>
          <p:cNvSpPr/>
          <p:nvPr/>
        </p:nvSpPr>
        <p:spPr>
          <a:xfrm>
            <a:off x="5299311" y="5079930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Yes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9B361D2-79B7-4907-BA69-BB8431F3B496}"/>
              </a:ext>
            </a:extLst>
          </p:cNvPr>
          <p:cNvSpPr/>
          <p:nvPr/>
        </p:nvSpPr>
        <p:spPr>
          <a:xfrm>
            <a:off x="6716820" y="2802952"/>
            <a:ext cx="451769" cy="45176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D08A3AC-8FCE-4087-8109-81B198963B69}"/>
              </a:ext>
            </a:extLst>
          </p:cNvPr>
          <p:cNvSpPr/>
          <p:nvPr/>
        </p:nvSpPr>
        <p:spPr>
          <a:xfrm>
            <a:off x="6716820" y="5159240"/>
            <a:ext cx="451769" cy="45176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4231F3D-3021-4261-BC3E-0A214CD18F39}"/>
              </a:ext>
            </a:extLst>
          </p:cNvPr>
          <p:cNvCxnSpPr>
            <a:endCxn id="35" idx="0"/>
          </p:cNvCxnSpPr>
          <p:nvPr/>
        </p:nvCxnSpPr>
        <p:spPr>
          <a:xfrm>
            <a:off x="4699586" y="3707386"/>
            <a:ext cx="2481" cy="5777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CC92097-BA95-4EE6-8CFE-8A18475E6A75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3193963" y="3492329"/>
            <a:ext cx="7772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B6CF5D2-E0CE-41A8-933B-A2457484CF0A}"/>
              </a:ext>
            </a:extLst>
          </p:cNvPr>
          <p:cNvSpPr/>
          <p:nvPr/>
        </p:nvSpPr>
        <p:spPr>
          <a:xfrm>
            <a:off x="1636249" y="3154746"/>
            <a:ext cx="1799543" cy="7189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D41986D-C555-4148-88D6-8A8E798CD871}"/>
              </a:ext>
            </a:extLst>
          </p:cNvPr>
          <p:cNvSpPr/>
          <p:nvPr/>
        </p:nvSpPr>
        <p:spPr>
          <a:xfrm>
            <a:off x="2765398" y="5541387"/>
            <a:ext cx="1799543" cy="8592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2E5EEA-A07B-445E-A201-BE228A1008EE}"/>
              </a:ext>
            </a:extLst>
          </p:cNvPr>
          <p:cNvGrpSpPr/>
          <p:nvPr/>
        </p:nvGrpSpPr>
        <p:grpSpPr>
          <a:xfrm>
            <a:off x="1077488" y="2645613"/>
            <a:ext cx="1307059" cy="927948"/>
            <a:chOff x="1055958" y="4058766"/>
            <a:chExt cx="1704214" cy="1100474"/>
          </a:xfrm>
        </p:grpSpPr>
        <p:sp>
          <p:nvSpPr>
            <p:cNvPr id="81" name="폭발: 8pt 80">
              <a:extLst>
                <a:ext uri="{FF2B5EF4-FFF2-40B4-BE49-F238E27FC236}">
                  <a16:creationId xmlns:a16="http://schemas.microsoft.com/office/drawing/2014/main" id="{306D1FBD-D555-45EF-9C18-976C4803A8AB}"/>
                </a:ext>
              </a:extLst>
            </p:cNvPr>
            <p:cNvSpPr/>
            <p:nvPr/>
          </p:nvSpPr>
          <p:spPr>
            <a:xfrm>
              <a:off x="1055958" y="4058766"/>
              <a:ext cx="1704214" cy="1100474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7A6F38D-C7F3-40E3-8268-26FAD6EFD2E7}"/>
                </a:ext>
              </a:extLst>
            </p:cNvPr>
            <p:cNvSpPr/>
            <p:nvPr/>
          </p:nvSpPr>
          <p:spPr>
            <a:xfrm>
              <a:off x="1089484" y="4261163"/>
              <a:ext cx="1514983" cy="548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spc="-100" dirty="0">
                  <a:solidFill>
                    <a:srgbClr val="FF0000"/>
                  </a:solidFill>
                </a:rPr>
                <a:t>수작업</a:t>
              </a:r>
              <a:endParaRPr lang="en-US" altLang="ko-KR" b="1" i="1" kern="0" spc="-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A32A708-1E63-498B-87AE-CEAEA01CFC2E}"/>
              </a:ext>
            </a:extLst>
          </p:cNvPr>
          <p:cNvGrpSpPr/>
          <p:nvPr/>
        </p:nvGrpSpPr>
        <p:grpSpPr>
          <a:xfrm>
            <a:off x="2062697" y="5074850"/>
            <a:ext cx="1307059" cy="927948"/>
            <a:chOff x="1055958" y="4058766"/>
            <a:chExt cx="1704214" cy="1100474"/>
          </a:xfrm>
        </p:grpSpPr>
        <p:sp>
          <p:nvSpPr>
            <p:cNvPr id="88" name="폭발: 8pt 87">
              <a:extLst>
                <a:ext uri="{FF2B5EF4-FFF2-40B4-BE49-F238E27FC236}">
                  <a16:creationId xmlns:a16="http://schemas.microsoft.com/office/drawing/2014/main" id="{67EC60B5-1440-4E60-BDC2-78CFF99A8EF2}"/>
                </a:ext>
              </a:extLst>
            </p:cNvPr>
            <p:cNvSpPr/>
            <p:nvPr/>
          </p:nvSpPr>
          <p:spPr>
            <a:xfrm>
              <a:off x="1055958" y="4058766"/>
              <a:ext cx="1704214" cy="1100474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C3303F2-FE1D-4995-B2F9-99A7B7315F64}"/>
                </a:ext>
              </a:extLst>
            </p:cNvPr>
            <p:cNvSpPr/>
            <p:nvPr/>
          </p:nvSpPr>
          <p:spPr>
            <a:xfrm>
              <a:off x="1089484" y="4261163"/>
              <a:ext cx="1514983" cy="548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spc="-100" dirty="0">
                  <a:solidFill>
                    <a:srgbClr val="FF0000"/>
                  </a:solidFill>
                </a:rPr>
                <a:t>수작업</a:t>
              </a:r>
              <a:endParaRPr lang="en-US" altLang="ko-KR" b="1" i="1" kern="0" spc="-1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52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3766</Words>
  <Application>Microsoft Office PowerPoint</Application>
  <PresentationFormat>와이드스크린</PresentationFormat>
  <Paragraphs>1248</Paragraphs>
  <Slides>62</Slides>
  <Notes>59</Notes>
  <HiddenSlides>27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Arial Unicode MS</vt:lpstr>
      <vt:lpstr>Hack</vt:lpstr>
      <vt:lpstr>굴림</vt:lpstr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1-3</cp:lastModifiedBy>
  <cp:revision>286</cp:revision>
  <dcterms:created xsi:type="dcterms:W3CDTF">2020-05-25T23:44:26Z</dcterms:created>
  <dcterms:modified xsi:type="dcterms:W3CDTF">2020-06-04T10:35:05Z</dcterms:modified>
</cp:coreProperties>
</file>